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448" r:id="rId2"/>
    <p:sldId id="421" r:id="rId3"/>
    <p:sldId id="257" r:id="rId4"/>
    <p:sldId id="449" r:id="rId5"/>
    <p:sldId id="450" r:id="rId6"/>
    <p:sldId id="451" r:id="rId7"/>
    <p:sldId id="452" r:id="rId8"/>
    <p:sldId id="456" r:id="rId9"/>
    <p:sldId id="455" r:id="rId10"/>
    <p:sldId id="458" r:id="rId11"/>
    <p:sldId id="459" r:id="rId12"/>
    <p:sldId id="457" r:id="rId13"/>
    <p:sldId id="461" r:id="rId14"/>
    <p:sldId id="462" r:id="rId15"/>
    <p:sldId id="45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46"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662E9-3E6D-40F5-BEB3-2F5BA32874FE}" type="datetimeFigureOut">
              <a:rPr lang="zh-CN" altLang="en-US" smtClean="0"/>
              <a:t>2021/12/8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A18BC-FE36-44CE-9EFC-C24580EBEF1A}" type="slidenum">
              <a:rPr lang="zh-CN" altLang="en-US" smtClean="0"/>
              <a:t>‹#›</a:t>
            </a:fld>
            <a:endParaRPr lang="zh-CN" altLang="en-US"/>
          </a:p>
        </p:txBody>
      </p:sp>
    </p:spTree>
    <p:extLst>
      <p:ext uri="{BB962C8B-B14F-4D97-AF65-F5344CB8AC3E}">
        <p14:creationId xmlns:p14="http://schemas.microsoft.com/office/powerpoint/2010/main" val="23488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AlGaN</a:t>
            </a:r>
            <a:r>
              <a:rPr lang="zh-CN" altLang="en-US" sz="1200" dirty="0"/>
              <a:t>基的半导体材料是制作</a:t>
            </a:r>
            <a:r>
              <a:rPr lang="en-US" altLang="zh-CN" sz="1200" dirty="0"/>
              <a:t>UV-LEDs</a:t>
            </a:r>
            <a:r>
              <a:rPr lang="zh-CN" altLang="en-US" sz="1200" dirty="0"/>
              <a:t>的一大体系，目前一般采用异质外延生长，而异质外延最大的问题在于外延层和衬底的晶格失配和热失配引起的材料缺陷和应力问题。</a:t>
            </a:r>
            <a:endParaRPr lang="en-US" altLang="zh-CN" sz="1200" dirty="0"/>
          </a:p>
        </p:txBody>
      </p:sp>
      <p:sp>
        <p:nvSpPr>
          <p:cNvPr id="4" name="灯片编号占位符 3"/>
          <p:cNvSpPr>
            <a:spLocks noGrp="1"/>
          </p:cNvSpPr>
          <p:nvPr>
            <p:ph type="sldNum" sz="quarter" idx="5"/>
          </p:nvPr>
        </p:nvSpPr>
        <p:spPr/>
        <p:txBody>
          <a:bodyPr/>
          <a:lstStyle/>
          <a:p>
            <a:fld id="{346A18BC-FE36-44CE-9EFC-C24580EBEF1A}" type="slidenum">
              <a:rPr lang="zh-CN" altLang="en-US" smtClean="0"/>
              <a:t>3</a:t>
            </a:fld>
            <a:endParaRPr lang="zh-CN" altLang="en-US"/>
          </a:p>
        </p:txBody>
      </p:sp>
    </p:spTree>
    <p:extLst>
      <p:ext uri="{BB962C8B-B14F-4D97-AF65-F5344CB8AC3E}">
        <p14:creationId xmlns:p14="http://schemas.microsoft.com/office/powerpoint/2010/main" val="2506092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拉曼光谱通过分析对与入射光频率不同的散射光（光子与声子作用）获得关于分子振动能级的信息，不同的光谱峰对应的拉曼位移代表分子不同振动方式引起的不同能级跃迁</a:t>
            </a:r>
          </a:p>
        </p:txBody>
      </p:sp>
      <p:sp>
        <p:nvSpPr>
          <p:cNvPr id="4" name="灯片编号占位符 3"/>
          <p:cNvSpPr>
            <a:spLocks noGrp="1"/>
          </p:cNvSpPr>
          <p:nvPr>
            <p:ph type="sldNum" sz="quarter" idx="5"/>
          </p:nvPr>
        </p:nvSpPr>
        <p:spPr/>
        <p:txBody>
          <a:bodyPr/>
          <a:lstStyle/>
          <a:p>
            <a:fld id="{346A18BC-FE36-44CE-9EFC-C24580EBEF1A}" type="slidenum">
              <a:rPr lang="zh-CN" altLang="en-US" smtClean="0"/>
              <a:t>6</a:t>
            </a:fld>
            <a:endParaRPr lang="zh-CN" altLang="en-US"/>
          </a:p>
        </p:txBody>
      </p:sp>
    </p:spTree>
    <p:extLst>
      <p:ext uri="{BB962C8B-B14F-4D97-AF65-F5344CB8AC3E}">
        <p14:creationId xmlns:p14="http://schemas.microsoft.com/office/powerpoint/2010/main" val="3631067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46224-A1F4-4D57-BEFE-FFBA60BDDFD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6015B55-DD9D-4460-BEE8-6F1DFFE4CB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65BA44-CD99-41A2-9C8B-CD5F57A93B38}"/>
              </a:ext>
            </a:extLst>
          </p:cNvPr>
          <p:cNvSpPr>
            <a:spLocks noGrp="1"/>
          </p:cNvSpPr>
          <p:nvPr>
            <p:ph type="dt" sz="half" idx="10"/>
          </p:nvPr>
        </p:nvSpPr>
        <p:spPr/>
        <p:txBody>
          <a:bodyPr/>
          <a:lstStyle/>
          <a:p>
            <a:fld id="{E449EA19-191A-450E-B963-F4CC7F5528CB}" type="datetimeFigureOut">
              <a:rPr lang="zh-CN" altLang="en-US" smtClean="0"/>
              <a:t>2021/12/8</a:t>
            </a:fld>
            <a:endParaRPr lang="zh-CN" altLang="en-US"/>
          </a:p>
        </p:txBody>
      </p:sp>
      <p:sp>
        <p:nvSpPr>
          <p:cNvPr id="5" name="页脚占位符 4">
            <a:extLst>
              <a:ext uri="{FF2B5EF4-FFF2-40B4-BE49-F238E27FC236}">
                <a16:creationId xmlns:a16="http://schemas.microsoft.com/office/drawing/2014/main" id="{167C3C80-8EFD-4BE2-AE60-3F099B22CE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D19916-1A4D-4A1E-9CF2-4C98FBA1653F}"/>
              </a:ext>
            </a:extLst>
          </p:cNvPr>
          <p:cNvSpPr>
            <a:spLocks noGrp="1"/>
          </p:cNvSpPr>
          <p:nvPr>
            <p:ph type="sldNum" sz="quarter" idx="12"/>
          </p:nvPr>
        </p:nvSpPr>
        <p:spPr/>
        <p:txBody>
          <a:body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3046613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410D5-143E-41A0-A1E7-1FAA8308518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A346DD-18A2-49BD-9C93-6D16455470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D2F843-E67E-4674-BC2A-5F398500BB11}"/>
              </a:ext>
            </a:extLst>
          </p:cNvPr>
          <p:cNvSpPr>
            <a:spLocks noGrp="1"/>
          </p:cNvSpPr>
          <p:nvPr>
            <p:ph type="dt" sz="half" idx="10"/>
          </p:nvPr>
        </p:nvSpPr>
        <p:spPr/>
        <p:txBody>
          <a:bodyPr/>
          <a:lstStyle/>
          <a:p>
            <a:fld id="{E449EA19-191A-450E-B963-F4CC7F5528CB}" type="datetimeFigureOut">
              <a:rPr lang="zh-CN" altLang="en-US" smtClean="0"/>
              <a:t>2021/12/8</a:t>
            </a:fld>
            <a:endParaRPr lang="zh-CN" altLang="en-US"/>
          </a:p>
        </p:txBody>
      </p:sp>
      <p:sp>
        <p:nvSpPr>
          <p:cNvPr id="5" name="页脚占位符 4">
            <a:extLst>
              <a:ext uri="{FF2B5EF4-FFF2-40B4-BE49-F238E27FC236}">
                <a16:creationId xmlns:a16="http://schemas.microsoft.com/office/drawing/2014/main" id="{21CFC675-D6C8-49BF-8EBE-216ADB59E5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E3F5E5-1FD2-47B2-A4EF-0653F35D9123}"/>
              </a:ext>
            </a:extLst>
          </p:cNvPr>
          <p:cNvSpPr>
            <a:spLocks noGrp="1"/>
          </p:cNvSpPr>
          <p:nvPr>
            <p:ph type="sldNum" sz="quarter" idx="12"/>
          </p:nvPr>
        </p:nvSpPr>
        <p:spPr/>
        <p:txBody>
          <a:body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1858465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75C8D3-6540-4291-80B5-2C2B220E0D7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8246C3-79AE-43F4-8D23-6B92E902E77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974FAC-6E6C-42A6-925A-CBAB0C27C39C}"/>
              </a:ext>
            </a:extLst>
          </p:cNvPr>
          <p:cNvSpPr>
            <a:spLocks noGrp="1"/>
          </p:cNvSpPr>
          <p:nvPr>
            <p:ph type="dt" sz="half" idx="10"/>
          </p:nvPr>
        </p:nvSpPr>
        <p:spPr/>
        <p:txBody>
          <a:bodyPr/>
          <a:lstStyle/>
          <a:p>
            <a:fld id="{E449EA19-191A-450E-B963-F4CC7F5528CB}" type="datetimeFigureOut">
              <a:rPr lang="zh-CN" altLang="en-US" smtClean="0"/>
              <a:t>2021/12/8</a:t>
            </a:fld>
            <a:endParaRPr lang="zh-CN" altLang="en-US"/>
          </a:p>
        </p:txBody>
      </p:sp>
      <p:sp>
        <p:nvSpPr>
          <p:cNvPr id="5" name="页脚占位符 4">
            <a:extLst>
              <a:ext uri="{FF2B5EF4-FFF2-40B4-BE49-F238E27FC236}">
                <a16:creationId xmlns:a16="http://schemas.microsoft.com/office/drawing/2014/main" id="{D238A288-7287-4A02-900B-325548AA4B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6A5B84-F016-443E-8142-C71D452FA168}"/>
              </a:ext>
            </a:extLst>
          </p:cNvPr>
          <p:cNvSpPr>
            <a:spLocks noGrp="1"/>
          </p:cNvSpPr>
          <p:nvPr>
            <p:ph type="sldNum" sz="quarter" idx="12"/>
          </p:nvPr>
        </p:nvSpPr>
        <p:spPr/>
        <p:txBody>
          <a:body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963934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extLst>
      <p:ext uri="{BB962C8B-B14F-4D97-AF65-F5344CB8AC3E}">
        <p14:creationId xmlns:p14="http://schemas.microsoft.com/office/powerpoint/2010/main" val="3023560181"/>
      </p:ext>
    </p:extLst>
  </p:cSld>
  <p:clrMapOvr>
    <a:masterClrMapping/>
  </p:clrMapOvr>
  <mc:AlternateContent xmlns:mc="http://schemas.openxmlformats.org/markup-compatibility/2006" xmlns:p14="http://schemas.microsoft.com/office/powerpoint/2010/main">
    <mc:Choice Requires="p14">
      <p:transition advTm="2000">
        <p:random/>
      </p:transition>
    </mc:Choice>
    <mc:Fallback xmlns="">
      <p:transition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82C82-7FEB-4BA2-BDE5-AF9DBADB3D5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340223-36C3-4216-8485-B4DC090ACB2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70FD1B-8166-4C27-9ABC-DE6E8F2E3332}"/>
              </a:ext>
            </a:extLst>
          </p:cNvPr>
          <p:cNvSpPr>
            <a:spLocks noGrp="1"/>
          </p:cNvSpPr>
          <p:nvPr>
            <p:ph type="dt" sz="half" idx="10"/>
          </p:nvPr>
        </p:nvSpPr>
        <p:spPr/>
        <p:txBody>
          <a:bodyPr/>
          <a:lstStyle/>
          <a:p>
            <a:fld id="{E449EA19-191A-450E-B963-F4CC7F5528CB}" type="datetimeFigureOut">
              <a:rPr lang="zh-CN" altLang="en-US" smtClean="0"/>
              <a:t>2021/12/8</a:t>
            </a:fld>
            <a:endParaRPr lang="zh-CN" altLang="en-US"/>
          </a:p>
        </p:txBody>
      </p:sp>
      <p:sp>
        <p:nvSpPr>
          <p:cNvPr id="5" name="页脚占位符 4">
            <a:extLst>
              <a:ext uri="{FF2B5EF4-FFF2-40B4-BE49-F238E27FC236}">
                <a16:creationId xmlns:a16="http://schemas.microsoft.com/office/drawing/2014/main" id="{8232ADFA-C115-4F3E-A18F-3780EB5756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FF83B7-9B1F-4ADD-A3D5-4609D9263A50}"/>
              </a:ext>
            </a:extLst>
          </p:cNvPr>
          <p:cNvSpPr>
            <a:spLocks noGrp="1"/>
          </p:cNvSpPr>
          <p:nvPr>
            <p:ph type="sldNum" sz="quarter" idx="12"/>
          </p:nvPr>
        </p:nvSpPr>
        <p:spPr/>
        <p:txBody>
          <a:body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313317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C0FD5-2F2A-4F83-8CF7-5F23C04A064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96F9186-E5BF-4268-971B-357FAF0E7D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57F118F-CD60-45E1-B23D-12A57F0126EE}"/>
              </a:ext>
            </a:extLst>
          </p:cNvPr>
          <p:cNvSpPr>
            <a:spLocks noGrp="1"/>
          </p:cNvSpPr>
          <p:nvPr>
            <p:ph type="dt" sz="half" idx="10"/>
          </p:nvPr>
        </p:nvSpPr>
        <p:spPr/>
        <p:txBody>
          <a:bodyPr/>
          <a:lstStyle/>
          <a:p>
            <a:fld id="{E449EA19-191A-450E-B963-F4CC7F5528CB}" type="datetimeFigureOut">
              <a:rPr lang="zh-CN" altLang="en-US" smtClean="0"/>
              <a:t>2021/12/8</a:t>
            </a:fld>
            <a:endParaRPr lang="zh-CN" altLang="en-US"/>
          </a:p>
        </p:txBody>
      </p:sp>
      <p:sp>
        <p:nvSpPr>
          <p:cNvPr id="5" name="页脚占位符 4">
            <a:extLst>
              <a:ext uri="{FF2B5EF4-FFF2-40B4-BE49-F238E27FC236}">
                <a16:creationId xmlns:a16="http://schemas.microsoft.com/office/drawing/2014/main" id="{3F98DA3A-C630-41A3-B099-68B3FDB9B2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86BC1F-C541-4A56-A313-CA224AC23D29}"/>
              </a:ext>
            </a:extLst>
          </p:cNvPr>
          <p:cNvSpPr>
            <a:spLocks noGrp="1"/>
          </p:cNvSpPr>
          <p:nvPr>
            <p:ph type="sldNum" sz="quarter" idx="12"/>
          </p:nvPr>
        </p:nvSpPr>
        <p:spPr/>
        <p:txBody>
          <a:body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2970581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6DE24-CFFA-4465-947C-6B7E8B1C33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845CEA2-5BF0-49F3-B56B-80A4289E4B0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6A35127-1E43-4CE9-88E0-11D8B93FAC3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DF8C109-F626-423C-AC40-6FCBA8A1E0DB}"/>
              </a:ext>
            </a:extLst>
          </p:cNvPr>
          <p:cNvSpPr>
            <a:spLocks noGrp="1"/>
          </p:cNvSpPr>
          <p:nvPr>
            <p:ph type="dt" sz="half" idx="10"/>
          </p:nvPr>
        </p:nvSpPr>
        <p:spPr/>
        <p:txBody>
          <a:bodyPr/>
          <a:lstStyle/>
          <a:p>
            <a:fld id="{E449EA19-191A-450E-B963-F4CC7F5528CB}" type="datetimeFigureOut">
              <a:rPr lang="zh-CN" altLang="en-US" smtClean="0"/>
              <a:t>2021/12/8</a:t>
            </a:fld>
            <a:endParaRPr lang="zh-CN" altLang="en-US"/>
          </a:p>
        </p:txBody>
      </p:sp>
      <p:sp>
        <p:nvSpPr>
          <p:cNvPr id="6" name="页脚占位符 5">
            <a:extLst>
              <a:ext uri="{FF2B5EF4-FFF2-40B4-BE49-F238E27FC236}">
                <a16:creationId xmlns:a16="http://schemas.microsoft.com/office/drawing/2014/main" id="{462F2606-944D-476C-BDF4-74D40766BD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BB1376-AAB4-4C89-984E-49596E109B69}"/>
              </a:ext>
            </a:extLst>
          </p:cNvPr>
          <p:cNvSpPr>
            <a:spLocks noGrp="1"/>
          </p:cNvSpPr>
          <p:nvPr>
            <p:ph type="sldNum" sz="quarter" idx="12"/>
          </p:nvPr>
        </p:nvSpPr>
        <p:spPr/>
        <p:txBody>
          <a:body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1071123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A47BD-B899-4616-B309-4D8502D7D2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D02C78B-1869-41C5-BCC7-D1F36FFD77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D6AFB2-5954-4A6D-A94D-DCC45DF4CE8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4BA517-BBD1-4E48-80C0-8B091CAACB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1098EB4-48DF-4C57-8394-C0FB012661F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6D41BE-BE94-4304-B051-60EAE1FF8DA0}"/>
              </a:ext>
            </a:extLst>
          </p:cNvPr>
          <p:cNvSpPr>
            <a:spLocks noGrp="1"/>
          </p:cNvSpPr>
          <p:nvPr>
            <p:ph type="dt" sz="half" idx="10"/>
          </p:nvPr>
        </p:nvSpPr>
        <p:spPr/>
        <p:txBody>
          <a:bodyPr/>
          <a:lstStyle/>
          <a:p>
            <a:fld id="{E449EA19-191A-450E-B963-F4CC7F5528CB}" type="datetimeFigureOut">
              <a:rPr lang="zh-CN" altLang="en-US" smtClean="0"/>
              <a:t>2021/12/8</a:t>
            </a:fld>
            <a:endParaRPr lang="zh-CN" altLang="en-US"/>
          </a:p>
        </p:txBody>
      </p:sp>
      <p:sp>
        <p:nvSpPr>
          <p:cNvPr id="8" name="页脚占位符 7">
            <a:extLst>
              <a:ext uri="{FF2B5EF4-FFF2-40B4-BE49-F238E27FC236}">
                <a16:creationId xmlns:a16="http://schemas.microsoft.com/office/drawing/2014/main" id="{A425A3A5-B016-4094-99D5-816C8BB49DF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73B1628-C7D4-4FC8-A4E0-C0F2AA8863F0}"/>
              </a:ext>
            </a:extLst>
          </p:cNvPr>
          <p:cNvSpPr>
            <a:spLocks noGrp="1"/>
          </p:cNvSpPr>
          <p:nvPr>
            <p:ph type="sldNum" sz="quarter" idx="12"/>
          </p:nvPr>
        </p:nvSpPr>
        <p:spPr/>
        <p:txBody>
          <a:body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4054399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51897-6805-44F1-9F3A-1AC5B4B0754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D7E9F9-8388-467B-B3CA-D94D54F3652B}"/>
              </a:ext>
            </a:extLst>
          </p:cNvPr>
          <p:cNvSpPr>
            <a:spLocks noGrp="1"/>
          </p:cNvSpPr>
          <p:nvPr>
            <p:ph type="dt" sz="half" idx="10"/>
          </p:nvPr>
        </p:nvSpPr>
        <p:spPr/>
        <p:txBody>
          <a:bodyPr/>
          <a:lstStyle/>
          <a:p>
            <a:fld id="{E449EA19-191A-450E-B963-F4CC7F5528CB}" type="datetimeFigureOut">
              <a:rPr lang="zh-CN" altLang="en-US" smtClean="0"/>
              <a:t>2021/12/8</a:t>
            </a:fld>
            <a:endParaRPr lang="zh-CN" altLang="en-US"/>
          </a:p>
        </p:txBody>
      </p:sp>
      <p:sp>
        <p:nvSpPr>
          <p:cNvPr id="4" name="页脚占位符 3">
            <a:extLst>
              <a:ext uri="{FF2B5EF4-FFF2-40B4-BE49-F238E27FC236}">
                <a16:creationId xmlns:a16="http://schemas.microsoft.com/office/drawing/2014/main" id="{F9AD379A-1118-4BDD-9DBA-A0B30F3418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183E221-7FAE-474B-BF77-30578AA4BC28}"/>
              </a:ext>
            </a:extLst>
          </p:cNvPr>
          <p:cNvSpPr>
            <a:spLocks noGrp="1"/>
          </p:cNvSpPr>
          <p:nvPr>
            <p:ph type="sldNum" sz="quarter" idx="12"/>
          </p:nvPr>
        </p:nvSpPr>
        <p:spPr/>
        <p:txBody>
          <a:body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151263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C22A0F-885A-4592-9E7A-266C8FCAD530}"/>
              </a:ext>
            </a:extLst>
          </p:cNvPr>
          <p:cNvSpPr>
            <a:spLocks noGrp="1"/>
          </p:cNvSpPr>
          <p:nvPr>
            <p:ph type="dt" sz="half" idx="10"/>
          </p:nvPr>
        </p:nvSpPr>
        <p:spPr/>
        <p:txBody>
          <a:bodyPr/>
          <a:lstStyle/>
          <a:p>
            <a:fld id="{E449EA19-191A-450E-B963-F4CC7F5528CB}" type="datetimeFigureOut">
              <a:rPr lang="zh-CN" altLang="en-US" smtClean="0"/>
              <a:t>2021/12/8</a:t>
            </a:fld>
            <a:endParaRPr lang="zh-CN" altLang="en-US"/>
          </a:p>
        </p:txBody>
      </p:sp>
      <p:sp>
        <p:nvSpPr>
          <p:cNvPr id="3" name="页脚占位符 2">
            <a:extLst>
              <a:ext uri="{FF2B5EF4-FFF2-40B4-BE49-F238E27FC236}">
                <a16:creationId xmlns:a16="http://schemas.microsoft.com/office/drawing/2014/main" id="{C7B191A6-5D16-444B-8A8A-CEC1852FF6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2104964-D64F-40F2-9D8F-B578FEBDA4BC}"/>
              </a:ext>
            </a:extLst>
          </p:cNvPr>
          <p:cNvSpPr>
            <a:spLocks noGrp="1"/>
          </p:cNvSpPr>
          <p:nvPr>
            <p:ph type="sldNum" sz="quarter" idx="12"/>
          </p:nvPr>
        </p:nvSpPr>
        <p:spPr/>
        <p:txBody>
          <a:body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2991818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F6F7D-F30F-46BB-A998-F32DC7684A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72F0C39-89E0-4EFE-A5D1-F17A414FD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398D758-868A-4871-A707-A579FA8B5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81A530-ECBC-4CB2-9EA9-5F242A3510D5}"/>
              </a:ext>
            </a:extLst>
          </p:cNvPr>
          <p:cNvSpPr>
            <a:spLocks noGrp="1"/>
          </p:cNvSpPr>
          <p:nvPr>
            <p:ph type="dt" sz="half" idx="10"/>
          </p:nvPr>
        </p:nvSpPr>
        <p:spPr/>
        <p:txBody>
          <a:bodyPr/>
          <a:lstStyle/>
          <a:p>
            <a:fld id="{E449EA19-191A-450E-B963-F4CC7F5528CB}" type="datetimeFigureOut">
              <a:rPr lang="zh-CN" altLang="en-US" smtClean="0"/>
              <a:t>2021/12/8</a:t>
            </a:fld>
            <a:endParaRPr lang="zh-CN" altLang="en-US"/>
          </a:p>
        </p:txBody>
      </p:sp>
      <p:sp>
        <p:nvSpPr>
          <p:cNvPr id="6" name="页脚占位符 5">
            <a:extLst>
              <a:ext uri="{FF2B5EF4-FFF2-40B4-BE49-F238E27FC236}">
                <a16:creationId xmlns:a16="http://schemas.microsoft.com/office/drawing/2014/main" id="{4128FEFC-E7A5-46A0-8F54-03639EA22A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1F336A-13A4-4F7D-BA7F-A8803C6F615E}"/>
              </a:ext>
            </a:extLst>
          </p:cNvPr>
          <p:cNvSpPr>
            <a:spLocks noGrp="1"/>
          </p:cNvSpPr>
          <p:nvPr>
            <p:ph type="sldNum" sz="quarter" idx="12"/>
          </p:nvPr>
        </p:nvSpPr>
        <p:spPr/>
        <p:txBody>
          <a:body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1880282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B535C-2BD6-48E1-A0B2-F7C3D038757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F7036C8-54B5-4A82-9F1B-1707073F62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024697A-B200-49B6-9FCF-FF47DB5948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794405C-2E52-404D-9C03-2C8BA646BB07}"/>
              </a:ext>
            </a:extLst>
          </p:cNvPr>
          <p:cNvSpPr>
            <a:spLocks noGrp="1"/>
          </p:cNvSpPr>
          <p:nvPr>
            <p:ph type="dt" sz="half" idx="10"/>
          </p:nvPr>
        </p:nvSpPr>
        <p:spPr/>
        <p:txBody>
          <a:bodyPr/>
          <a:lstStyle/>
          <a:p>
            <a:fld id="{E449EA19-191A-450E-B963-F4CC7F5528CB}" type="datetimeFigureOut">
              <a:rPr lang="zh-CN" altLang="en-US" smtClean="0"/>
              <a:t>2021/12/8</a:t>
            </a:fld>
            <a:endParaRPr lang="zh-CN" altLang="en-US"/>
          </a:p>
        </p:txBody>
      </p:sp>
      <p:sp>
        <p:nvSpPr>
          <p:cNvPr id="6" name="页脚占位符 5">
            <a:extLst>
              <a:ext uri="{FF2B5EF4-FFF2-40B4-BE49-F238E27FC236}">
                <a16:creationId xmlns:a16="http://schemas.microsoft.com/office/drawing/2014/main" id="{BAA47FE7-A9AE-4433-9D35-69A4FF7807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2926C0-7405-4066-8D3A-CD4A451C13EC}"/>
              </a:ext>
            </a:extLst>
          </p:cNvPr>
          <p:cNvSpPr>
            <a:spLocks noGrp="1"/>
          </p:cNvSpPr>
          <p:nvPr>
            <p:ph type="sldNum" sz="quarter" idx="12"/>
          </p:nvPr>
        </p:nvSpPr>
        <p:spPr/>
        <p:txBody>
          <a:body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2821854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2D2AD70-B6D5-4729-BF25-A937376DEF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5DFE74-C4E3-464F-A4BD-86AA495FA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299998-373D-4499-BD64-2D36A49202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49EA19-191A-450E-B963-F4CC7F5528CB}" type="datetimeFigureOut">
              <a:rPr lang="zh-CN" altLang="en-US" smtClean="0"/>
              <a:t>2021/12/8</a:t>
            </a:fld>
            <a:endParaRPr lang="zh-CN" altLang="en-US"/>
          </a:p>
        </p:txBody>
      </p:sp>
      <p:sp>
        <p:nvSpPr>
          <p:cNvPr id="5" name="页脚占位符 4">
            <a:extLst>
              <a:ext uri="{FF2B5EF4-FFF2-40B4-BE49-F238E27FC236}">
                <a16:creationId xmlns:a16="http://schemas.microsoft.com/office/drawing/2014/main" id="{3920A1B0-C751-40C0-9E2B-BB8CC856D2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7D9DC94-ECEA-45B4-8F04-9224839EE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7EC8D3-2283-4C0E-BA63-E24BE3F7F45D}" type="slidenum">
              <a:rPr lang="zh-CN" altLang="en-US" smtClean="0"/>
              <a:t>‹#›</a:t>
            </a:fld>
            <a:endParaRPr lang="zh-CN" altLang="en-US"/>
          </a:p>
        </p:txBody>
      </p:sp>
    </p:spTree>
    <p:extLst>
      <p:ext uri="{BB962C8B-B14F-4D97-AF65-F5344CB8AC3E}">
        <p14:creationId xmlns:p14="http://schemas.microsoft.com/office/powerpoint/2010/main" val="1301398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6.xml"/><Relationship Id="rId5" Type="http://schemas.openxmlformats.org/officeDocument/2006/relationships/image" Target="../media/image1.png"/><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flipH="1">
            <a:off x="5591810" y="-290195"/>
            <a:ext cx="8612505" cy="7173595"/>
            <a:chOff x="-3148" y="-496"/>
            <a:chExt cx="13563" cy="11297"/>
          </a:xfrm>
        </p:grpSpPr>
        <p:sp>
          <p:nvSpPr>
            <p:cNvPr id="24" name="任意多边形 23"/>
            <p:cNvSpPr/>
            <p:nvPr/>
          </p:nvSpPr>
          <p:spPr>
            <a:xfrm>
              <a:off x="-34" y="-94"/>
              <a:ext cx="8083" cy="10895"/>
            </a:xfrm>
            <a:custGeom>
              <a:avLst/>
              <a:gdLst>
                <a:gd name="adj" fmla="val 54996"/>
                <a:gd name="maxAdj" fmla="*/ 50000 w ss"/>
                <a:gd name="a" fmla="pin 0 adj maxAdj"/>
                <a:gd name="x1" fmla="*/ ss a 200000"/>
                <a:gd name="x2" fmla="*/ ss a 100000"/>
                <a:gd name="x3" fmla="+- r 0 x2"/>
                <a:gd name="x4" fmla="+- r 0 x1"/>
                <a:gd name="il" fmla="*/ wd3 a maxAdj"/>
                <a:gd name="it" fmla="*/ hd3 a maxAdj"/>
                <a:gd name="ir" fmla="+- r 0 il"/>
              </a:gdLst>
              <a:ahLst/>
              <a:cxnLst>
                <a:cxn ang="3">
                  <a:pos x="hc" y="t"/>
                </a:cxn>
                <a:cxn ang="cd2">
                  <a:pos x="x1" y="vc"/>
                </a:cxn>
                <a:cxn ang="cd4">
                  <a:pos x="hc" y="b"/>
                </a:cxn>
                <a:cxn ang="0">
                  <a:pos x="x4" y="vc"/>
                </a:cxn>
              </a:cxnLst>
              <a:rect l="l" t="t" r="r" b="b"/>
              <a:pathLst>
                <a:path w="8083" h="10895">
                  <a:moveTo>
                    <a:pt x="227" y="0"/>
                  </a:moveTo>
                  <a:lnTo>
                    <a:pt x="2152" y="0"/>
                  </a:lnTo>
                  <a:lnTo>
                    <a:pt x="8083" y="10895"/>
                  </a:lnTo>
                  <a:lnTo>
                    <a:pt x="0" y="10895"/>
                  </a:lnTo>
                  <a:lnTo>
                    <a:pt x="0" y="417"/>
                  </a:lnTo>
                  <a:lnTo>
                    <a:pt x="227" y="0"/>
                  </a:lnTo>
                  <a:close/>
                </a:path>
              </a:pathLst>
            </a:custGeom>
            <a:solidFill>
              <a:schemeClr val="accent1">
                <a:lumMod val="40000"/>
                <a:lumOff val="6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任意多边形 24"/>
            <p:cNvSpPr/>
            <p:nvPr/>
          </p:nvSpPr>
          <p:spPr>
            <a:xfrm rot="7320000">
              <a:off x="-452" y="-3192"/>
              <a:ext cx="5808" cy="11200"/>
            </a:xfrm>
            <a:custGeom>
              <a:avLst/>
              <a:gdLst>
                <a:gd name="adj" fmla="val 52004"/>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808" h="11200">
                  <a:moveTo>
                    <a:pt x="0" y="11200"/>
                  </a:moveTo>
                  <a:lnTo>
                    <a:pt x="0" y="11200"/>
                  </a:lnTo>
                  <a:lnTo>
                    <a:pt x="0" y="11200"/>
                  </a:lnTo>
                  <a:lnTo>
                    <a:pt x="0" y="11200"/>
                  </a:lnTo>
                  <a:close/>
                  <a:moveTo>
                    <a:pt x="3020" y="0"/>
                  </a:moveTo>
                  <a:lnTo>
                    <a:pt x="5808" y="0"/>
                  </a:lnTo>
                  <a:lnTo>
                    <a:pt x="3626" y="8091"/>
                  </a:lnTo>
                  <a:lnTo>
                    <a:pt x="2104" y="9042"/>
                  </a:lnTo>
                  <a:lnTo>
                    <a:pt x="1041" y="7340"/>
                  </a:lnTo>
                  <a:lnTo>
                    <a:pt x="3020" y="0"/>
                  </a:ln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25"/>
            <p:cNvSpPr/>
            <p:nvPr/>
          </p:nvSpPr>
          <p:spPr>
            <a:xfrm rot="7320000">
              <a:off x="2644" y="2212"/>
              <a:ext cx="4835" cy="10707"/>
            </a:xfrm>
            <a:custGeom>
              <a:avLst/>
              <a:gdLst>
                <a:gd name="adj" fmla="val 52004"/>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4835" h="10707">
                  <a:moveTo>
                    <a:pt x="2887" y="0"/>
                  </a:moveTo>
                  <a:lnTo>
                    <a:pt x="4835" y="3116"/>
                  </a:lnTo>
                  <a:lnTo>
                    <a:pt x="2788" y="10707"/>
                  </a:lnTo>
                  <a:lnTo>
                    <a:pt x="0" y="10707"/>
                  </a:lnTo>
                  <a:lnTo>
                    <a:pt x="2887" y="0"/>
                  </a:lnTo>
                  <a:close/>
                </a:path>
              </a:pathLst>
            </a:cu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5"/>
          <p:cNvSpPr txBox="1"/>
          <p:nvPr/>
        </p:nvSpPr>
        <p:spPr>
          <a:xfrm>
            <a:off x="267659" y="1357313"/>
            <a:ext cx="7836006" cy="1754326"/>
          </a:xfrm>
          <a:prstGeom prst="rect">
            <a:avLst/>
          </a:prstGeom>
          <a:noFill/>
          <a:effectLst/>
        </p:spPr>
        <p:txBody>
          <a:bodyPr wrap="square" rtlCol="0">
            <a:spAutoFit/>
          </a:bodyPr>
          <a:lstStyle/>
          <a:p>
            <a:pPr algn="dist"/>
            <a:r>
              <a:rPr lang="zh-CN" altLang="en-US" sz="5400" dirty="0">
                <a:latin typeface="阿里巴巴普惠体 Medium" panose="00020600040101010101" charset="-122"/>
                <a:ea typeface="阿里巴巴普惠体 Medium" panose="00020600040101010101" charset="-122"/>
              </a:rPr>
              <a:t>石墨烯辅助下</a:t>
            </a:r>
            <a:r>
              <a:rPr lang="en-US" altLang="zh-CN" sz="5400" dirty="0">
                <a:latin typeface="阿里巴巴普惠体 Medium" panose="00020600040101010101" charset="-122"/>
                <a:ea typeface="阿里巴巴普惠体 Medium" panose="00020600040101010101" charset="-122"/>
              </a:rPr>
              <a:t>AlGaN</a:t>
            </a:r>
            <a:r>
              <a:rPr lang="zh-CN" altLang="en-US" sz="5400" dirty="0">
                <a:latin typeface="阿里巴巴普惠体 Medium" panose="00020600040101010101" charset="-122"/>
                <a:ea typeface="阿里巴巴普惠体 Medium" panose="00020600040101010101" charset="-122"/>
              </a:rPr>
              <a:t>基</a:t>
            </a:r>
            <a:r>
              <a:rPr lang="en-US" altLang="zh-CN" sz="5400" dirty="0">
                <a:latin typeface="阿里巴巴普惠体 Medium" panose="00020600040101010101" charset="-122"/>
                <a:ea typeface="阿里巴巴普惠体 Medium" panose="00020600040101010101" charset="-122"/>
              </a:rPr>
              <a:t>UV-LEDs</a:t>
            </a:r>
            <a:r>
              <a:rPr lang="zh-CN" altLang="en-US" sz="5400" dirty="0">
                <a:latin typeface="阿里巴巴普惠体 Medium" panose="00020600040101010101" charset="-122"/>
                <a:ea typeface="阿里巴巴普惠体 Medium" panose="00020600040101010101" charset="-122"/>
              </a:rPr>
              <a:t>的准范德华外延</a:t>
            </a:r>
            <a:endParaRPr lang="zh-CN" altLang="en-US" sz="5400" dirty="0">
              <a:solidFill>
                <a:schemeClr val="tx1"/>
              </a:solidFill>
              <a:latin typeface="阿里巴巴普惠体 Medium" panose="00020600040101010101" charset="-122"/>
              <a:ea typeface="阿里巴巴普惠体 Medium" panose="00020600040101010101" charset="-122"/>
            </a:endParaRPr>
          </a:p>
        </p:txBody>
      </p:sp>
      <p:sp>
        <p:nvSpPr>
          <p:cNvPr id="35" name="圆角矩形 34"/>
          <p:cNvSpPr/>
          <p:nvPr/>
        </p:nvSpPr>
        <p:spPr>
          <a:xfrm>
            <a:off x="1015365" y="4451350"/>
            <a:ext cx="2261870" cy="314325"/>
          </a:xfrm>
          <a:prstGeom prst="roundRect">
            <a:avLst/>
          </a:prstGeom>
          <a:solidFill>
            <a:srgbClr val="84B1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rgbClr val="BED6FA"/>
              </a:solidFill>
              <a:sym typeface="+mn-ea"/>
            </a:endParaRPr>
          </a:p>
        </p:txBody>
      </p:sp>
      <p:sp>
        <p:nvSpPr>
          <p:cNvPr id="12" name="矩形 11"/>
          <p:cNvSpPr/>
          <p:nvPr/>
        </p:nvSpPr>
        <p:spPr>
          <a:xfrm>
            <a:off x="753745" y="4439285"/>
            <a:ext cx="2509520" cy="368300"/>
          </a:xfrm>
          <a:prstGeom prst="rect">
            <a:avLst/>
          </a:prstGeom>
          <a:noFill/>
          <a:ln>
            <a:noFill/>
          </a:ln>
          <a:effectLst/>
          <a:extLst>
            <a:ext uri="{909E8E84-426E-40DD-AFC4-6F175D3DCCD1}">
              <a14:hiddenFill xmlns:a14="http://schemas.microsoft.com/office/drawing/2010/main">
                <a:gradFill>
                  <a:gsLst>
                    <a:gs pos="27000">
                      <a:schemeClr val="bg2">
                        <a:lumMod val="75000"/>
                        <a:alpha val="90000"/>
                      </a:schemeClr>
                    </a:gs>
                    <a:gs pos="100000">
                      <a:schemeClr val="bg2">
                        <a:lumMod val="75000"/>
                        <a:alpha val="28000"/>
                      </a:schemeClr>
                    </a:gs>
                  </a:gsLst>
                  <a:lin ang="15360000" scaled="0"/>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r">
              <a:buClrTx/>
              <a:buSzTx/>
              <a:buFontTx/>
            </a:pPr>
            <a:r>
              <a:rPr lang="zh-CN" altLang="en-US" dirty="0">
                <a:solidFill>
                  <a:schemeClr val="tx1"/>
                </a:solidFill>
                <a:latin typeface="阿里巴巴普惠体" panose="00020600040101010101" charset="-122"/>
                <a:ea typeface="阿里巴巴普惠体" panose="00020600040101010101" charset="-122"/>
                <a:cs typeface="阿里巴巴普惠体" panose="00020600040101010101" charset="-122"/>
                <a:sym typeface="+mn-ea"/>
              </a:rPr>
              <a:t>汇报日期：</a:t>
            </a:r>
            <a:r>
              <a:rPr lang="en-US" altLang="zh-CN" dirty="0">
                <a:solidFill>
                  <a:schemeClr val="tx1"/>
                </a:solidFill>
                <a:latin typeface="阿里巴巴普惠体" panose="00020600040101010101" charset="-122"/>
                <a:ea typeface="阿里巴巴普惠体" panose="00020600040101010101" charset="-122"/>
                <a:cs typeface="阿里巴巴普惠体" panose="00020600040101010101" charset="-122"/>
                <a:sym typeface="+mn-ea"/>
              </a:rPr>
              <a:t>12</a:t>
            </a:r>
            <a:r>
              <a:rPr lang="zh-CN" altLang="en-US" dirty="0">
                <a:solidFill>
                  <a:schemeClr val="tx1"/>
                </a:solidFill>
                <a:latin typeface="阿里巴巴普惠体" panose="00020600040101010101" charset="-122"/>
                <a:ea typeface="阿里巴巴普惠体" panose="00020600040101010101" charset="-122"/>
                <a:cs typeface="阿里巴巴普惠体" panose="00020600040101010101" charset="-122"/>
                <a:sym typeface="+mn-ea"/>
              </a:rPr>
              <a:t>月</a:t>
            </a:r>
            <a:r>
              <a:rPr lang="en-US" altLang="zh-CN" dirty="0">
                <a:solidFill>
                  <a:schemeClr val="tx1"/>
                </a:solidFill>
                <a:latin typeface="阿里巴巴普惠体" panose="00020600040101010101" charset="-122"/>
                <a:ea typeface="阿里巴巴普惠体" panose="00020600040101010101" charset="-122"/>
                <a:cs typeface="阿里巴巴普惠体" panose="00020600040101010101" charset="-122"/>
                <a:sym typeface="+mn-ea"/>
              </a:rPr>
              <a:t>9</a:t>
            </a:r>
            <a:r>
              <a:rPr lang="zh-CN" altLang="en-US" dirty="0">
                <a:solidFill>
                  <a:schemeClr val="tx1"/>
                </a:solidFill>
                <a:latin typeface="阿里巴巴普惠体" panose="00020600040101010101" charset="-122"/>
                <a:ea typeface="阿里巴巴普惠体" panose="00020600040101010101" charset="-122"/>
                <a:cs typeface="阿里巴巴普惠体" panose="00020600040101010101" charset="-122"/>
                <a:sym typeface="+mn-ea"/>
              </a:rPr>
              <a:t>日</a:t>
            </a:r>
          </a:p>
        </p:txBody>
      </p:sp>
      <p:sp>
        <p:nvSpPr>
          <p:cNvPr id="2" name="圆角矩形 1"/>
          <p:cNvSpPr/>
          <p:nvPr/>
        </p:nvSpPr>
        <p:spPr>
          <a:xfrm>
            <a:off x="1015365" y="5073650"/>
            <a:ext cx="1968500" cy="313690"/>
          </a:xfrm>
          <a:prstGeom prst="roundRect">
            <a:avLst/>
          </a:prstGeom>
          <a:solidFill>
            <a:srgbClr val="84B1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rgbClr val="BED6FA"/>
              </a:solidFill>
              <a:sym typeface="+mn-ea"/>
            </a:endParaRPr>
          </a:p>
        </p:txBody>
      </p:sp>
      <p:sp>
        <p:nvSpPr>
          <p:cNvPr id="8" name="文本框 7"/>
          <p:cNvSpPr txBox="1"/>
          <p:nvPr/>
        </p:nvSpPr>
        <p:spPr>
          <a:xfrm>
            <a:off x="1015365" y="5045710"/>
            <a:ext cx="2118360" cy="368300"/>
          </a:xfrm>
          <a:prstGeom prst="rect">
            <a:avLst/>
          </a:prstGeom>
          <a:noFill/>
        </p:spPr>
        <p:txBody>
          <a:bodyPr wrap="square" rtlCol="0">
            <a:spAutoFit/>
          </a:bodyPr>
          <a:lstStyle/>
          <a:p>
            <a:pPr algn="l"/>
            <a:r>
              <a:rPr lang="zh-CN" altLang="zh-CN" dirty="0">
                <a:solidFill>
                  <a:schemeClr val="tx1"/>
                </a:solidFill>
                <a:latin typeface="阿里巴巴普惠体" panose="00020600040101010101" charset="-122"/>
                <a:ea typeface="阿里巴巴普惠体" panose="00020600040101010101" charset="-122"/>
                <a:cs typeface="阿里巴巴普惠体" panose="00020600040101010101" charset="-122"/>
              </a:rPr>
              <a:t>汇报人：</a:t>
            </a:r>
            <a:r>
              <a:rPr lang="zh-CN" altLang="en-US" dirty="0">
                <a:latin typeface="阿里巴巴普惠体" panose="00020600040101010101" charset="-122"/>
                <a:ea typeface="阿里巴巴普惠体" panose="00020600040101010101" charset="-122"/>
                <a:cs typeface="阿里巴巴普惠体" panose="00020600040101010101" charset="-122"/>
              </a:rPr>
              <a:t>郭昱成</a:t>
            </a:r>
            <a:endParaRPr lang="zh-CN" altLang="en-US" dirty="0">
              <a:solidFill>
                <a:schemeClr val="tx1"/>
              </a:solidFill>
              <a:latin typeface="阿里巴巴普惠体" panose="00020600040101010101" charset="-122"/>
              <a:ea typeface="阿里巴巴普惠体" panose="00020600040101010101" charset="-122"/>
              <a:cs typeface="阿里巴巴普惠体" panose="00020600040101010101" charset="-122"/>
            </a:endParaRPr>
          </a:p>
        </p:txBody>
      </p:sp>
      <p:cxnSp>
        <p:nvCxnSpPr>
          <p:cNvPr id="40" name="直接连接符 39"/>
          <p:cNvCxnSpPr>
            <a:cxnSpLocks/>
          </p:cNvCxnSpPr>
          <p:nvPr/>
        </p:nvCxnSpPr>
        <p:spPr>
          <a:xfrm>
            <a:off x="398834" y="3230701"/>
            <a:ext cx="5759674" cy="0"/>
          </a:xfrm>
          <a:prstGeom prst="line">
            <a:avLst/>
          </a:prstGeom>
          <a:ln w="57150">
            <a:solidFill>
              <a:srgbClr val="5897F3"/>
            </a:solidFill>
          </a:ln>
        </p:spPr>
        <p:style>
          <a:lnRef idx="1">
            <a:schemeClr val="accent1"/>
          </a:lnRef>
          <a:fillRef idx="0">
            <a:schemeClr val="accent1"/>
          </a:fillRef>
          <a:effectRef idx="0">
            <a:schemeClr val="accent1"/>
          </a:effectRef>
          <a:fontRef idx="minor">
            <a:schemeClr val="tx1"/>
          </a:fontRef>
        </p:style>
      </p:cxnSp>
      <p:pic>
        <p:nvPicPr>
          <p:cNvPr id="3" name="浪漫青春美好">
            <a:hlinkClick r:id="" action="ppaction://media"/>
          </p:cNvPr>
          <p:cNvPicPr/>
          <p:nvPr>
            <a:audioFile r:link="rId3"/>
            <p:extLst>
              <p:ext uri="{DAA4B4D4-6D71-4841-9C94-3DE7FCFB9230}">
                <p14:media xmlns:p14="http://schemas.microsoft.com/office/powerpoint/2010/main" r:embed="rId2"/>
              </p:ext>
            </p:extLst>
          </p:nvPr>
        </p:nvPicPr>
        <p:blipFill>
          <a:blip r:embed="rId5"/>
          <a:stretch>
            <a:fillRect/>
          </a:stretch>
        </p:blipFill>
        <p:spPr>
          <a:xfrm>
            <a:off x="160655" y="-2265680"/>
            <a:ext cx="619125" cy="6191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advTm="2000">
        <p:random/>
      </p:transition>
    </mc:Choice>
    <mc:Fallback xmlns="">
      <p:transition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remove" display="1">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08606-2115-499A-B963-E029BC5A6F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3</a:t>
            </a:r>
            <a:r>
              <a:rPr lang="zh-CN" altLang="en-US" sz="3200" dirty="0">
                <a:solidFill>
                  <a:srgbClr val="24585F"/>
                </a:solidFill>
                <a:latin typeface="阿里巴巴普惠体 Medium" panose="00020600040101010101" charset="-122"/>
                <a:ea typeface="阿里巴巴普惠体 Medium" panose="00020600040101010101" charset="-122"/>
              </a:rPr>
              <a:t>、影响和作用机制</a:t>
            </a:r>
          </a:p>
        </p:txBody>
      </p:sp>
      <p:pic>
        <p:nvPicPr>
          <p:cNvPr id="3" name="图片 2">
            <a:extLst>
              <a:ext uri="{FF2B5EF4-FFF2-40B4-BE49-F238E27FC236}">
                <a16:creationId xmlns:a16="http://schemas.microsoft.com/office/drawing/2014/main" id="{97AEB023-A7EF-4390-BDA9-A7070EA84882}"/>
              </a:ext>
            </a:extLst>
          </p:cNvPr>
          <p:cNvPicPr>
            <a:picLocks noChangeAspect="1"/>
          </p:cNvPicPr>
          <p:nvPr/>
        </p:nvPicPr>
        <p:blipFill>
          <a:blip r:embed="rId2"/>
          <a:stretch>
            <a:fillRect/>
          </a:stretch>
        </p:blipFill>
        <p:spPr>
          <a:xfrm>
            <a:off x="967277" y="1625484"/>
            <a:ext cx="5853137" cy="2957467"/>
          </a:xfrm>
          <a:prstGeom prst="rect">
            <a:avLst/>
          </a:prstGeom>
        </p:spPr>
      </p:pic>
      <p:sp>
        <p:nvSpPr>
          <p:cNvPr id="11" name="文本框 10">
            <a:extLst>
              <a:ext uri="{FF2B5EF4-FFF2-40B4-BE49-F238E27FC236}">
                <a16:creationId xmlns:a16="http://schemas.microsoft.com/office/drawing/2014/main" id="{D26959D5-0ACE-4566-8D2E-A965EF569582}"/>
              </a:ext>
            </a:extLst>
          </p:cNvPr>
          <p:cNvSpPr txBox="1"/>
          <p:nvPr/>
        </p:nvSpPr>
        <p:spPr>
          <a:xfrm>
            <a:off x="1407223" y="4778054"/>
            <a:ext cx="4621778" cy="369332"/>
          </a:xfrm>
          <a:prstGeom prst="rect">
            <a:avLst/>
          </a:prstGeom>
          <a:noFill/>
        </p:spPr>
        <p:txBody>
          <a:bodyPr wrap="none" rtlCol="0">
            <a:spAutoFit/>
          </a:bodyPr>
          <a:lstStyle/>
          <a:p>
            <a:r>
              <a:rPr lang="zh-CN" altLang="en-US" dirty="0"/>
              <a:t>图</a:t>
            </a:r>
            <a:r>
              <a:rPr lang="en-US" altLang="zh-CN" dirty="0"/>
              <a:t>9.</a:t>
            </a:r>
            <a:r>
              <a:rPr lang="zh-CN" altLang="en-US" dirty="0"/>
              <a:t>有无石墨烯中间层外延</a:t>
            </a:r>
            <a:r>
              <a:rPr lang="en-US" altLang="zh-CN" dirty="0" err="1"/>
              <a:t>AlN</a:t>
            </a:r>
            <a:r>
              <a:rPr lang="zh-CN" altLang="en-US" dirty="0"/>
              <a:t>的</a:t>
            </a:r>
            <a:r>
              <a:rPr lang="en-US" altLang="zh-CN" dirty="0"/>
              <a:t>SEM</a:t>
            </a:r>
            <a:r>
              <a:rPr lang="zh-CN" altLang="en-US" dirty="0"/>
              <a:t>截面图</a:t>
            </a:r>
          </a:p>
        </p:txBody>
      </p:sp>
      <p:sp>
        <p:nvSpPr>
          <p:cNvPr id="6" name="文本框 5">
            <a:extLst>
              <a:ext uri="{FF2B5EF4-FFF2-40B4-BE49-F238E27FC236}">
                <a16:creationId xmlns:a16="http://schemas.microsoft.com/office/drawing/2014/main" id="{DEA63A78-D6B3-4886-83C9-461F977FB6EF}"/>
              </a:ext>
            </a:extLst>
          </p:cNvPr>
          <p:cNvSpPr txBox="1"/>
          <p:nvPr/>
        </p:nvSpPr>
        <p:spPr>
          <a:xfrm>
            <a:off x="759772" y="5634237"/>
            <a:ext cx="5708614" cy="369332"/>
          </a:xfrm>
          <a:prstGeom prst="rect">
            <a:avLst/>
          </a:prstGeom>
          <a:noFill/>
        </p:spPr>
        <p:txBody>
          <a:bodyPr wrap="none" rtlCol="0">
            <a:spAutoFit/>
          </a:bodyPr>
          <a:lstStyle/>
          <a:p>
            <a:r>
              <a:rPr lang="zh-CN" altLang="en-US" dirty="0"/>
              <a:t>引入石墨烯后，外延层在小于</a:t>
            </a:r>
            <a:r>
              <a:rPr lang="en-US" altLang="zh-CN" dirty="0"/>
              <a:t>1μm</a:t>
            </a:r>
            <a:r>
              <a:rPr lang="zh-CN" altLang="en-US" dirty="0"/>
              <a:t>的厚度时就开始合并</a:t>
            </a:r>
          </a:p>
        </p:txBody>
      </p:sp>
      <p:sp>
        <p:nvSpPr>
          <p:cNvPr id="14" name="文本框 13">
            <a:extLst>
              <a:ext uri="{FF2B5EF4-FFF2-40B4-BE49-F238E27FC236}">
                <a16:creationId xmlns:a16="http://schemas.microsoft.com/office/drawing/2014/main" id="{110C2B21-6EFD-4AE8-9976-4A6C623F1C33}"/>
              </a:ext>
            </a:extLst>
          </p:cNvPr>
          <p:cNvSpPr txBox="1"/>
          <p:nvPr/>
        </p:nvSpPr>
        <p:spPr>
          <a:xfrm>
            <a:off x="906909" y="904646"/>
            <a:ext cx="1415772" cy="461665"/>
          </a:xfrm>
          <a:prstGeom prst="rect">
            <a:avLst/>
          </a:prstGeom>
          <a:noFill/>
        </p:spPr>
        <p:txBody>
          <a:bodyPr wrap="none" rtlCol="0">
            <a:spAutoFit/>
          </a:bodyPr>
          <a:lstStyle/>
          <a:p>
            <a:r>
              <a:rPr lang="zh-CN" altLang="en-US" sz="2400" dirty="0"/>
              <a:t>作用机制</a:t>
            </a:r>
          </a:p>
        </p:txBody>
      </p:sp>
      <p:pic>
        <p:nvPicPr>
          <p:cNvPr id="9" name="图片 8">
            <a:extLst>
              <a:ext uri="{FF2B5EF4-FFF2-40B4-BE49-F238E27FC236}">
                <a16:creationId xmlns:a16="http://schemas.microsoft.com/office/drawing/2014/main" id="{CB519791-AFFA-4A95-9BE8-7EEB2E3C81BF}"/>
              </a:ext>
            </a:extLst>
          </p:cNvPr>
          <p:cNvPicPr>
            <a:picLocks noChangeAspect="1"/>
          </p:cNvPicPr>
          <p:nvPr/>
        </p:nvPicPr>
        <p:blipFill>
          <a:blip r:embed="rId3"/>
          <a:stretch>
            <a:fillRect/>
          </a:stretch>
        </p:blipFill>
        <p:spPr>
          <a:xfrm>
            <a:off x="7509879" y="1135478"/>
            <a:ext cx="3381400" cy="3833841"/>
          </a:xfrm>
          <a:prstGeom prst="rect">
            <a:avLst/>
          </a:prstGeom>
        </p:spPr>
      </p:pic>
      <p:sp>
        <p:nvSpPr>
          <p:cNvPr id="15" name="文本框 14">
            <a:extLst>
              <a:ext uri="{FF2B5EF4-FFF2-40B4-BE49-F238E27FC236}">
                <a16:creationId xmlns:a16="http://schemas.microsoft.com/office/drawing/2014/main" id="{47563D5D-5CBC-4A26-A180-158962F6A5BE}"/>
              </a:ext>
            </a:extLst>
          </p:cNvPr>
          <p:cNvSpPr txBox="1"/>
          <p:nvPr/>
        </p:nvSpPr>
        <p:spPr>
          <a:xfrm>
            <a:off x="7937486" y="4890747"/>
            <a:ext cx="3046265" cy="646331"/>
          </a:xfrm>
          <a:prstGeom prst="rect">
            <a:avLst/>
          </a:prstGeom>
          <a:noFill/>
        </p:spPr>
        <p:txBody>
          <a:bodyPr wrap="square" rtlCol="0">
            <a:spAutoFit/>
          </a:bodyPr>
          <a:lstStyle/>
          <a:p>
            <a:r>
              <a:rPr lang="zh-CN" altLang="en-US" dirty="0"/>
              <a:t>图</a:t>
            </a:r>
            <a:r>
              <a:rPr lang="en-US" altLang="zh-CN" dirty="0"/>
              <a:t>10.</a:t>
            </a:r>
            <a:r>
              <a:rPr lang="zh-CN" altLang="en-US" dirty="0"/>
              <a:t>石墨烯上外延</a:t>
            </a:r>
            <a:r>
              <a:rPr lang="en-US" altLang="zh-CN" dirty="0" err="1"/>
              <a:t>AlN</a:t>
            </a:r>
            <a:r>
              <a:rPr lang="zh-CN" altLang="en-US" dirty="0"/>
              <a:t>的</a:t>
            </a:r>
            <a:r>
              <a:rPr lang="en-US" altLang="zh-CN" dirty="0"/>
              <a:t>TEM</a:t>
            </a:r>
            <a:r>
              <a:rPr lang="zh-CN" altLang="en-US" dirty="0"/>
              <a:t>截面图（</a:t>
            </a:r>
            <a:r>
              <a:rPr lang="en-US" altLang="zh-CN" dirty="0"/>
              <a:t> g = [0-110]</a:t>
            </a:r>
            <a:r>
              <a:rPr lang="zh-CN" altLang="en-US" dirty="0"/>
              <a:t>）</a:t>
            </a:r>
          </a:p>
        </p:txBody>
      </p:sp>
      <p:sp>
        <p:nvSpPr>
          <p:cNvPr id="16" name="文本框 15">
            <a:extLst>
              <a:ext uri="{FF2B5EF4-FFF2-40B4-BE49-F238E27FC236}">
                <a16:creationId xmlns:a16="http://schemas.microsoft.com/office/drawing/2014/main" id="{57EAC362-89EC-4751-8A60-FAB5FADD9731}"/>
              </a:ext>
            </a:extLst>
          </p:cNvPr>
          <p:cNvSpPr txBox="1"/>
          <p:nvPr/>
        </p:nvSpPr>
        <p:spPr>
          <a:xfrm>
            <a:off x="7565156" y="5634237"/>
            <a:ext cx="3647152" cy="369332"/>
          </a:xfrm>
          <a:prstGeom prst="rect">
            <a:avLst/>
          </a:prstGeom>
          <a:noFill/>
        </p:spPr>
        <p:txBody>
          <a:bodyPr wrap="none" rtlCol="0">
            <a:spAutoFit/>
          </a:bodyPr>
          <a:lstStyle/>
          <a:p>
            <a:r>
              <a:rPr lang="zh-CN" altLang="en-US" dirty="0"/>
              <a:t>位错在衬底图形附近弯曲进而湮灭</a:t>
            </a:r>
          </a:p>
        </p:txBody>
      </p:sp>
    </p:spTree>
    <p:extLst>
      <p:ext uri="{BB962C8B-B14F-4D97-AF65-F5344CB8AC3E}">
        <p14:creationId xmlns:p14="http://schemas.microsoft.com/office/powerpoint/2010/main" val="3648193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08606-2115-499A-B963-E029BC5A6F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3</a:t>
            </a:r>
            <a:r>
              <a:rPr lang="zh-CN" altLang="en-US" sz="3200" dirty="0">
                <a:solidFill>
                  <a:srgbClr val="24585F"/>
                </a:solidFill>
                <a:latin typeface="阿里巴巴普惠体 Medium" panose="00020600040101010101" charset="-122"/>
                <a:ea typeface="阿里巴巴普惠体 Medium" panose="00020600040101010101" charset="-122"/>
              </a:rPr>
              <a:t>、影响和作用机制</a:t>
            </a:r>
          </a:p>
        </p:txBody>
      </p:sp>
      <p:sp>
        <p:nvSpPr>
          <p:cNvPr id="2" name="文本框 1">
            <a:extLst>
              <a:ext uri="{FF2B5EF4-FFF2-40B4-BE49-F238E27FC236}">
                <a16:creationId xmlns:a16="http://schemas.microsoft.com/office/drawing/2014/main" id="{979464DE-41B3-4206-B545-9E1270F71B1A}"/>
              </a:ext>
            </a:extLst>
          </p:cNvPr>
          <p:cNvSpPr txBox="1"/>
          <p:nvPr/>
        </p:nvSpPr>
        <p:spPr>
          <a:xfrm>
            <a:off x="5014315" y="6185428"/>
            <a:ext cx="2262158" cy="369332"/>
          </a:xfrm>
          <a:prstGeom prst="rect">
            <a:avLst/>
          </a:prstGeom>
          <a:noFill/>
        </p:spPr>
        <p:txBody>
          <a:bodyPr wrap="none" rtlCol="0">
            <a:spAutoFit/>
          </a:bodyPr>
          <a:lstStyle/>
          <a:p>
            <a:r>
              <a:rPr lang="zh-CN" altLang="en-US" dirty="0">
                <a:solidFill>
                  <a:srgbClr val="FF0000"/>
                </a:solidFill>
              </a:rPr>
              <a:t>外延生长模式的改变</a:t>
            </a:r>
          </a:p>
        </p:txBody>
      </p:sp>
      <p:pic>
        <p:nvPicPr>
          <p:cNvPr id="9" name="图片 8">
            <a:extLst>
              <a:ext uri="{FF2B5EF4-FFF2-40B4-BE49-F238E27FC236}">
                <a16:creationId xmlns:a16="http://schemas.microsoft.com/office/drawing/2014/main" id="{E8123E3F-4093-487B-BE2F-C52316A38160}"/>
              </a:ext>
            </a:extLst>
          </p:cNvPr>
          <p:cNvPicPr>
            <a:picLocks noChangeAspect="1"/>
          </p:cNvPicPr>
          <p:nvPr/>
        </p:nvPicPr>
        <p:blipFill>
          <a:blip r:embed="rId2"/>
          <a:stretch>
            <a:fillRect/>
          </a:stretch>
        </p:blipFill>
        <p:spPr>
          <a:xfrm>
            <a:off x="1749018" y="1085876"/>
            <a:ext cx="8529700" cy="4357719"/>
          </a:xfrm>
          <a:prstGeom prst="rect">
            <a:avLst/>
          </a:prstGeom>
        </p:spPr>
      </p:pic>
      <p:sp>
        <p:nvSpPr>
          <p:cNvPr id="12" name="文本框 11">
            <a:extLst>
              <a:ext uri="{FF2B5EF4-FFF2-40B4-BE49-F238E27FC236}">
                <a16:creationId xmlns:a16="http://schemas.microsoft.com/office/drawing/2014/main" id="{5A29DD76-8D1C-46B3-9DFC-F5508D64E6EE}"/>
              </a:ext>
            </a:extLst>
          </p:cNvPr>
          <p:cNvSpPr txBox="1"/>
          <p:nvPr/>
        </p:nvSpPr>
        <p:spPr>
          <a:xfrm>
            <a:off x="3701405" y="5511340"/>
            <a:ext cx="5776597" cy="369332"/>
          </a:xfrm>
          <a:prstGeom prst="rect">
            <a:avLst/>
          </a:prstGeom>
          <a:noFill/>
        </p:spPr>
        <p:txBody>
          <a:bodyPr wrap="square" rtlCol="0">
            <a:spAutoFit/>
          </a:bodyPr>
          <a:lstStyle/>
          <a:p>
            <a:r>
              <a:rPr lang="zh-CN" altLang="en-US" dirty="0"/>
              <a:t>图</a:t>
            </a:r>
            <a:r>
              <a:rPr lang="en-US" altLang="zh-CN" dirty="0"/>
              <a:t>11.AlN</a:t>
            </a:r>
            <a:r>
              <a:rPr lang="zh-CN" altLang="en-US" dirty="0"/>
              <a:t>在有</a:t>
            </a:r>
            <a:r>
              <a:rPr lang="en-US" altLang="zh-CN" dirty="0"/>
              <a:t>/</a:t>
            </a:r>
            <a:r>
              <a:rPr lang="zh-CN" altLang="en-US" dirty="0"/>
              <a:t>无石墨烯</a:t>
            </a:r>
            <a:r>
              <a:rPr lang="en-US" altLang="zh-CN" dirty="0"/>
              <a:t>+</a:t>
            </a:r>
            <a:r>
              <a:rPr lang="zh-CN" altLang="en-US" dirty="0"/>
              <a:t>蓝宝石衬底上外延过程示意</a:t>
            </a:r>
          </a:p>
        </p:txBody>
      </p:sp>
    </p:spTree>
    <p:extLst>
      <p:ext uri="{BB962C8B-B14F-4D97-AF65-F5344CB8AC3E}">
        <p14:creationId xmlns:p14="http://schemas.microsoft.com/office/powerpoint/2010/main" val="335703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08606-2115-499A-B963-E029BC5A6F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3</a:t>
            </a:r>
            <a:r>
              <a:rPr lang="zh-CN" altLang="en-US" sz="3200" dirty="0">
                <a:solidFill>
                  <a:srgbClr val="24585F"/>
                </a:solidFill>
                <a:latin typeface="阿里巴巴普惠体 Medium" panose="00020600040101010101" charset="-122"/>
                <a:ea typeface="阿里巴巴普惠体 Medium" panose="00020600040101010101" charset="-122"/>
              </a:rPr>
              <a:t>、影响和作用机制</a:t>
            </a:r>
          </a:p>
        </p:txBody>
      </p:sp>
      <p:sp>
        <p:nvSpPr>
          <p:cNvPr id="12" name="文本框 11">
            <a:extLst>
              <a:ext uri="{FF2B5EF4-FFF2-40B4-BE49-F238E27FC236}">
                <a16:creationId xmlns:a16="http://schemas.microsoft.com/office/drawing/2014/main" id="{3881853A-41CE-4FE9-8A8A-0BB85384D7CB}"/>
              </a:ext>
            </a:extLst>
          </p:cNvPr>
          <p:cNvSpPr txBox="1"/>
          <p:nvPr/>
        </p:nvSpPr>
        <p:spPr>
          <a:xfrm>
            <a:off x="7647834" y="6074633"/>
            <a:ext cx="4403630" cy="458074"/>
          </a:xfrm>
          <a:prstGeom prst="rect">
            <a:avLst/>
          </a:prstGeom>
          <a:noFill/>
        </p:spPr>
        <p:txBody>
          <a:bodyPr wrap="square">
            <a:spAutoFit/>
          </a:bodyPr>
          <a:lstStyle/>
          <a:p>
            <a:pPr lvl="0" algn="just">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Z.L. Chen, et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al,Adv</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Mater. 2019, 1807345</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89F1E006-024C-4DE6-B52A-3EB7FEDBDA16}"/>
              </a:ext>
            </a:extLst>
          </p:cNvPr>
          <p:cNvSpPr txBox="1"/>
          <p:nvPr/>
        </p:nvSpPr>
        <p:spPr>
          <a:xfrm>
            <a:off x="789634" y="862159"/>
            <a:ext cx="2932213" cy="461665"/>
          </a:xfrm>
          <a:prstGeom prst="rect">
            <a:avLst/>
          </a:prstGeom>
          <a:noFill/>
        </p:spPr>
        <p:txBody>
          <a:bodyPr wrap="none" rtlCol="0">
            <a:spAutoFit/>
          </a:bodyPr>
          <a:lstStyle/>
          <a:p>
            <a:r>
              <a:rPr lang="en-US" altLang="zh-CN" sz="2400" dirty="0"/>
              <a:t>3.2</a:t>
            </a:r>
            <a:r>
              <a:rPr lang="zh-CN" altLang="en-US" sz="2400" dirty="0"/>
              <a:t>对</a:t>
            </a:r>
            <a:r>
              <a:rPr lang="en-US" altLang="zh-CN" sz="2400" dirty="0"/>
              <a:t>LED</a:t>
            </a:r>
            <a:r>
              <a:rPr lang="zh-CN" altLang="en-US" sz="2400" dirty="0"/>
              <a:t>发光的影响</a:t>
            </a:r>
          </a:p>
        </p:txBody>
      </p:sp>
      <p:pic>
        <p:nvPicPr>
          <p:cNvPr id="3" name="图片 2">
            <a:extLst>
              <a:ext uri="{FF2B5EF4-FFF2-40B4-BE49-F238E27FC236}">
                <a16:creationId xmlns:a16="http://schemas.microsoft.com/office/drawing/2014/main" id="{1DE8238B-B583-4964-A7F1-704FC3F3BABD}"/>
              </a:ext>
            </a:extLst>
          </p:cNvPr>
          <p:cNvPicPr>
            <a:picLocks noChangeAspect="1"/>
          </p:cNvPicPr>
          <p:nvPr/>
        </p:nvPicPr>
        <p:blipFill>
          <a:blip r:embed="rId2"/>
          <a:stretch>
            <a:fillRect/>
          </a:stretch>
        </p:blipFill>
        <p:spPr>
          <a:xfrm>
            <a:off x="1943784" y="1667652"/>
            <a:ext cx="4051232" cy="3210976"/>
          </a:xfrm>
          <a:prstGeom prst="rect">
            <a:avLst/>
          </a:prstGeom>
        </p:spPr>
      </p:pic>
      <p:pic>
        <p:nvPicPr>
          <p:cNvPr id="6" name="图片 5">
            <a:extLst>
              <a:ext uri="{FF2B5EF4-FFF2-40B4-BE49-F238E27FC236}">
                <a16:creationId xmlns:a16="http://schemas.microsoft.com/office/drawing/2014/main" id="{6661024E-151D-4DFB-9E1A-2B815E0C8BE9}"/>
              </a:ext>
            </a:extLst>
          </p:cNvPr>
          <p:cNvPicPr>
            <a:picLocks noChangeAspect="1"/>
          </p:cNvPicPr>
          <p:nvPr/>
        </p:nvPicPr>
        <p:blipFill>
          <a:blip r:embed="rId3"/>
          <a:stretch>
            <a:fillRect/>
          </a:stretch>
        </p:blipFill>
        <p:spPr>
          <a:xfrm>
            <a:off x="6432216" y="1667652"/>
            <a:ext cx="3816000" cy="3224789"/>
          </a:xfrm>
          <a:prstGeom prst="rect">
            <a:avLst/>
          </a:prstGeom>
        </p:spPr>
      </p:pic>
      <p:sp>
        <p:nvSpPr>
          <p:cNvPr id="9" name="文本框 8">
            <a:extLst>
              <a:ext uri="{FF2B5EF4-FFF2-40B4-BE49-F238E27FC236}">
                <a16:creationId xmlns:a16="http://schemas.microsoft.com/office/drawing/2014/main" id="{F10C5898-07A5-4AED-9616-186A6E8A86A2}"/>
              </a:ext>
            </a:extLst>
          </p:cNvPr>
          <p:cNvSpPr txBox="1"/>
          <p:nvPr/>
        </p:nvSpPr>
        <p:spPr>
          <a:xfrm>
            <a:off x="4171440" y="5480924"/>
            <a:ext cx="4031873" cy="400110"/>
          </a:xfrm>
          <a:prstGeom prst="rect">
            <a:avLst/>
          </a:prstGeom>
          <a:noFill/>
        </p:spPr>
        <p:txBody>
          <a:bodyPr wrap="none" rtlCol="0">
            <a:spAutoFit/>
          </a:bodyPr>
          <a:lstStyle/>
          <a:p>
            <a:r>
              <a:rPr lang="zh-CN" altLang="en-US" sz="2000" b="1" dirty="0"/>
              <a:t>更高的发光强度和更好的发光表现</a:t>
            </a:r>
          </a:p>
        </p:txBody>
      </p:sp>
      <p:sp>
        <p:nvSpPr>
          <p:cNvPr id="11" name="文本框 10">
            <a:extLst>
              <a:ext uri="{FF2B5EF4-FFF2-40B4-BE49-F238E27FC236}">
                <a16:creationId xmlns:a16="http://schemas.microsoft.com/office/drawing/2014/main" id="{0998CA4F-A95C-4C33-8C63-5E46F57777C8}"/>
              </a:ext>
            </a:extLst>
          </p:cNvPr>
          <p:cNvSpPr txBox="1"/>
          <p:nvPr/>
        </p:nvSpPr>
        <p:spPr>
          <a:xfrm>
            <a:off x="2693068" y="4870185"/>
            <a:ext cx="7277726" cy="465640"/>
          </a:xfrm>
          <a:prstGeom prst="rect">
            <a:avLst/>
          </a:prstGeom>
          <a:noFill/>
        </p:spPr>
        <p:txBody>
          <a:bodyPr wrap="square" rtlCol="0">
            <a:spAutoFit/>
          </a:bodyPr>
          <a:lstStyle/>
          <a:p>
            <a:pPr>
              <a:lnSpc>
                <a:spcPct val="150000"/>
              </a:lnSpc>
            </a:pPr>
            <a:r>
              <a:rPr lang="zh-CN" altLang="en-US" dirty="0"/>
              <a:t>图</a:t>
            </a:r>
            <a:r>
              <a:rPr lang="en-US" altLang="zh-CN" dirty="0"/>
              <a:t>12.</a:t>
            </a:r>
            <a:r>
              <a:rPr lang="zh-CN" altLang="en-US" dirty="0"/>
              <a:t>有无石墨烯中间层</a:t>
            </a:r>
            <a:r>
              <a:rPr lang="en-US" altLang="zh-CN" dirty="0"/>
              <a:t>DUV-LED</a:t>
            </a:r>
            <a:r>
              <a:rPr lang="zh-CN" altLang="en-US" dirty="0"/>
              <a:t>器件的 </a:t>
            </a:r>
            <a:r>
              <a:rPr lang="en-US" altLang="zh-CN" dirty="0"/>
              <a:t>C)EL</a:t>
            </a:r>
            <a:r>
              <a:rPr lang="zh-CN" altLang="en-US" dirty="0"/>
              <a:t>谱对比 </a:t>
            </a:r>
            <a:r>
              <a:rPr lang="en-US" altLang="zh-CN" dirty="0"/>
              <a:t>e)</a:t>
            </a:r>
            <a:r>
              <a:rPr lang="zh-CN" altLang="en-US" dirty="0"/>
              <a:t>出光效率曲线</a:t>
            </a:r>
          </a:p>
        </p:txBody>
      </p:sp>
    </p:spTree>
    <p:extLst>
      <p:ext uri="{BB962C8B-B14F-4D97-AF65-F5344CB8AC3E}">
        <p14:creationId xmlns:p14="http://schemas.microsoft.com/office/powerpoint/2010/main" val="1962306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08606-2115-499A-B963-E029BC5A6F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3</a:t>
            </a:r>
            <a:r>
              <a:rPr lang="zh-CN" altLang="en-US" sz="3200" dirty="0">
                <a:solidFill>
                  <a:srgbClr val="24585F"/>
                </a:solidFill>
                <a:latin typeface="阿里巴巴普惠体 Medium" panose="00020600040101010101" charset="-122"/>
                <a:ea typeface="阿里巴巴普惠体 Medium" panose="00020600040101010101" charset="-122"/>
              </a:rPr>
              <a:t>、影响和作用机制</a:t>
            </a:r>
          </a:p>
        </p:txBody>
      </p:sp>
      <p:pic>
        <p:nvPicPr>
          <p:cNvPr id="5" name="图片 4">
            <a:extLst>
              <a:ext uri="{FF2B5EF4-FFF2-40B4-BE49-F238E27FC236}">
                <a16:creationId xmlns:a16="http://schemas.microsoft.com/office/drawing/2014/main" id="{7805FFE3-478C-42F4-BFFD-35C62D4CB35D}"/>
              </a:ext>
            </a:extLst>
          </p:cNvPr>
          <p:cNvPicPr>
            <a:picLocks noChangeAspect="1"/>
          </p:cNvPicPr>
          <p:nvPr/>
        </p:nvPicPr>
        <p:blipFill>
          <a:blip r:embed="rId2"/>
          <a:stretch>
            <a:fillRect/>
          </a:stretch>
        </p:blipFill>
        <p:spPr>
          <a:xfrm>
            <a:off x="1864608" y="1387094"/>
            <a:ext cx="8124884" cy="1571636"/>
          </a:xfrm>
          <a:prstGeom prst="rect">
            <a:avLst/>
          </a:prstGeom>
        </p:spPr>
      </p:pic>
      <p:pic>
        <p:nvPicPr>
          <p:cNvPr id="13" name="图片 12">
            <a:extLst>
              <a:ext uri="{FF2B5EF4-FFF2-40B4-BE49-F238E27FC236}">
                <a16:creationId xmlns:a16="http://schemas.microsoft.com/office/drawing/2014/main" id="{0E61D6D4-4D0F-4C1B-8A10-E45695DEDAE7}"/>
              </a:ext>
            </a:extLst>
          </p:cNvPr>
          <p:cNvPicPr>
            <a:picLocks noChangeAspect="1"/>
          </p:cNvPicPr>
          <p:nvPr/>
        </p:nvPicPr>
        <p:blipFill rotWithShape="1">
          <a:blip r:embed="rId3"/>
          <a:srcRect l="1918" r="2137" b="4843"/>
          <a:stretch/>
        </p:blipFill>
        <p:spPr>
          <a:xfrm>
            <a:off x="646571" y="3429000"/>
            <a:ext cx="7834302" cy="2877610"/>
          </a:xfrm>
          <a:prstGeom prst="rect">
            <a:avLst/>
          </a:prstGeom>
        </p:spPr>
      </p:pic>
      <p:sp>
        <p:nvSpPr>
          <p:cNvPr id="14" name="文本框 13">
            <a:extLst>
              <a:ext uri="{FF2B5EF4-FFF2-40B4-BE49-F238E27FC236}">
                <a16:creationId xmlns:a16="http://schemas.microsoft.com/office/drawing/2014/main" id="{247A9323-1A6C-404F-BB1C-59BD9CD3A2EC}"/>
              </a:ext>
            </a:extLst>
          </p:cNvPr>
          <p:cNvSpPr txBox="1"/>
          <p:nvPr/>
        </p:nvSpPr>
        <p:spPr>
          <a:xfrm>
            <a:off x="2900216" y="3009199"/>
            <a:ext cx="5679760" cy="369332"/>
          </a:xfrm>
          <a:prstGeom prst="rect">
            <a:avLst/>
          </a:prstGeom>
          <a:noFill/>
        </p:spPr>
        <p:txBody>
          <a:bodyPr wrap="none" rtlCol="0">
            <a:spAutoFit/>
          </a:bodyPr>
          <a:lstStyle/>
          <a:p>
            <a:r>
              <a:rPr lang="zh-CN" altLang="en-US" dirty="0"/>
              <a:t>图</a:t>
            </a:r>
            <a:r>
              <a:rPr lang="en-US" altLang="zh-CN" dirty="0"/>
              <a:t>13.</a:t>
            </a:r>
            <a:r>
              <a:rPr lang="zh-CN" altLang="en-US" dirty="0"/>
              <a:t>垂直石墨烯（</a:t>
            </a:r>
            <a:r>
              <a:rPr lang="en-US" altLang="zh-CN" dirty="0"/>
              <a:t>VG</a:t>
            </a:r>
            <a:r>
              <a:rPr lang="zh-CN" altLang="en-US" dirty="0"/>
              <a:t>）辅助的</a:t>
            </a:r>
            <a:r>
              <a:rPr lang="en-US" altLang="zh-CN" dirty="0" err="1"/>
              <a:t>AlN</a:t>
            </a:r>
            <a:r>
              <a:rPr lang="zh-CN" altLang="en-US" dirty="0"/>
              <a:t>基</a:t>
            </a:r>
            <a:r>
              <a:rPr lang="en-US" altLang="zh-CN" dirty="0"/>
              <a:t>LED</a:t>
            </a:r>
            <a:r>
              <a:rPr lang="zh-CN" altLang="en-US" dirty="0"/>
              <a:t>器件生长示意</a:t>
            </a:r>
          </a:p>
        </p:txBody>
      </p:sp>
      <p:sp>
        <p:nvSpPr>
          <p:cNvPr id="15" name="文本框 14">
            <a:extLst>
              <a:ext uri="{FF2B5EF4-FFF2-40B4-BE49-F238E27FC236}">
                <a16:creationId xmlns:a16="http://schemas.microsoft.com/office/drawing/2014/main" id="{94A0528C-BFD6-46C1-B1DC-35DA3E239CB4}"/>
              </a:ext>
            </a:extLst>
          </p:cNvPr>
          <p:cNvSpPr txBox="1"/>
          <p:nvPr/>
        </p:nvSpPr>
        <p:spPr>
          <a:xfrm>
            <a:off x="363183" y="6306610"/>
            <a:ext cx="8411277" cy="369332"/>
          </a:xfrm>
          <a:prstGeom prst="rect">
            <a:avLst/>
          </a:prstGeom>
          <a:noFill/>
        </p:spPr>
        <p:txBody>
          <a:bodyPr wrap="none" rtlCol="0">
            <a:spAutoFit/>
          </a:bodyPr>
          <a:lstStyle/>
          <a:p>
            <a:r>
              <a:rPr lang="zh-CN" altLang="en-US" dirty="0"/>
              <a:t>图</a:t>
            </a:r>
            <a:r>
              <a:rPr lang="en-US" altLang="zh-CN" dirty="0"/>
              <a:t>14.e</a:t>
            </a:r>
            <a:r>
              <a:rPr lang="zh-CN" altLang="en-US" dirty="0"/>
              <a:t>）有无</a:t>
            </a:r>
            <a:r>
              <a:rPr lang="en-US" altLang="zh-CN" dirty="0"/>
              <a:t>VG</a:t>
            </a:r>
            <a:r>
              <a:rPr lang="zh-CN" altLang="en-US" dirty="0"/>
              <a:t>辅助生长器件温度随时间变化曲线 </a:t>
            </a:r>
            <a:r>
              <a:rPr lang="en-US" altLang="zh-CN" dirty="0"/>
              <a:t>f</a:t>
            </a:r>
            <a:r>
              <a:rPr lang="zh-CN" altLang="en-US" dirty="0"/>
              <a:t>）两者的吸热和散热速率计算</a:t>
            </a:r>
          </a:p>
        </p:txBody>
      </p:sp>
      <p:sp>
        <p:nvSpPr>
          <p:cNvPr id="16" name="文本框 15">
            <a:extLst>
              <a:ext uri="{FF2B5EF4-FFF2-40B4-BE49-F238E27FC236}">
                <a16:creationId xmlns:a16="http://schemas.microsoft.com/office/drawing/2014/main" id="{BE6E577F-76F8-40C4-928E-51A824DA7767}"/>
              </a:ext>
            </a:extLst>
          </p:cNvPr>
          <p:cNvSpPr txBox="1"/>
          <p:nvPr/>
        </p:nvSpPr>
        <p:spPr>
          <a:xfrm>
            <a:off x="7237671" y="557211"/>
            <a:ext cx="4535216" cy="369332"/>
          </a:xfrm>
          <a:prstGeom prst="rect">
            <a:avLst/>
          </a:prstGeom>
          <a:noFill/>
        </p:spPr>
        <p:txBody>
          <a:bodyPr wrap="none" rtlCol="0">
            <a:spAutoFit/>
          </a:bodyPr>
          <a:lstStyle/>
          <a:p>
            <a:r>
              <a:rPr lang="en-US" altLang="zh-CN" dirty="0"/>
              <a:t>H.N. Ci, et al, Adv. Mater. 2019, 31, 1901624</a:t>
            </a:r>
            <a:endParaRPr lang="zh-CN" altLang="en-US" dirty="0"/>
          </a:p>
        </p:txBody>
      </p:sp>
      <p:sp>
        <p:nvSpPr>
          <p:cNvPr id="17" name="文本框 16">
            <a:extLst>
              <a:ext uri="{FF2B5EF4-FFF2-40B4-BE49-F238E27FC236}">
                <a16:creationId xmlns:a16="http://schemas.microsoft.com/office/drawing/2014/main" id="{4FC11C52-D32D-4B80-8481-E2511FA4D70F}"/>
              </a:ext>
            </a:extLst>
          </p:cNvPr>
          <p:cNvSpPr txBox="1"/>
          <p:nvPr/>
        </p:nvSpPr>
        <p:spPr>
          <a:xfrm>
            <a:off x="8707779" y="4427236"/>
            <a:ext cx="2910150" cy="881139"/>
          </a:xfrm>
          <a:prstGeom prst="rect">
            <a:avLst/>
          </a:prstGeom>
          <a:noFill/>
        </p:spPr>
        <p:txBody>
          <a:bodyPr wrap="square" rtlCol="0">
            <a:spAutoFit/>
          </a:bodyPr>
          <a:lstStyle/>
          <a:p>
            <a:pPr>
              <a:lnSpc>
                <a:spcPct val="150000"/>
              </a:lnSpc>
            </a:pPr>
            <a:r>
              <a:rPr lang="zh-CN" altLang="en-US" dirty="0"/>
              <a:t>添加垂直石墨烯的外延样品显示出更强的散热性</a:t>
            </a:r>
          </a:p>
        </p:txBody>
      </p:sp>
      <p:sp>
        <p:nvSpPr>
          <p:cNvPr id="18" name="文本框 17">
            <a:extLst>
              <a:ext uri="{FF2B5EF4-FFF2-40B4-BE49-F238E27FC236}">
                <a16:creationId xmlns:a16="http://schemas.microsoft.com/office/drawing/2014/main" id="{8BA0E3A4-CBDD-4C55-B6F3-2B7D65ED666D}"/>
              </a:ext>
            </a:extLst>
          </p:cNvPr>
          <p:cNvSpPr txBox="1"/>
          <p:nvPr/>
        </p:nvSpPr>
        <p:spPr>
          <a:xfrm>
            <a:off x="706333" y="1066865"/>
            <a:ext cx="4108817" cy="369332"/>
          </a:xfrm>
          <a:prstGeom prst="rect">
            <a:avLst/>
          </a:prstGeom>
          <a:noFill/>
        </p:spPr>
        <p:txBody>
          <a:bodyPr wrap="none" rtlCol="0">
            <a:spAutoFit/>
          </a:bodyPr>
          <a:lstStyle/>
          <a:p>
            <a:r>
              <a:rPr lang="zh-CN" altLang="en-US" dirty="0"/>
              <a:t>引入垂直取向的石墨烯作为缓冲层生长</a:t>
            </a:r>
          </a:p>
        </p:txBody>
      </p:sp>
    </p:spTree>
    <p:extLst>
      <p:ext uri="{BB962C8B-B14F-4D97-AF65-F5344CB8AC3E}">
        <p14:creationId xmlns:p14="http://schemas.microsoft.com/office/powerpoint/2010/main" val="976293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08606-2115-499A-B963-E029BC5A6F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3</a:t>
            </a:r>
            <a:r>
              <a:rPr lang="zh-CN" altLang="en-US" sz="3200" dirty="0">
                <a:solidFill>
                  <a:srgbClr val="24585F"/>
                </a:solidFill>
                <a:latin typeface="阿里巴巴普惠体 Medium" panose="00020600040101010101" charset="-122"/>
                <a:ea typeface="阿里巴巴普惠体 Medium" panose="00020600040101010101" charset="-122"/>
              </a:rPr>
              <a:t>、影响和作用机制</a:t>
            </a:r>
          </a:p>
        </p:txBody>
      </p:sp>
      <p:sp>
        <p:nvSpPr>
          <p:cNvPr id="10" name="文本框 9">
            <a:extLst>
              <a:ext uri="{FF2B5EF4-FFF2-40B4-BE49-F238E27FC236}">
                <a16:creationId xmlns:a16="http://schemas.microsoft.com/office/drawing/2014/main" id="{A4AD7FAB-AAD7-4E8E-80F2-14448FA54140}"/>
              </a:ext>
            </a:extLst>
          </p:cNvPr>
          <p:cNvSpPr txBox="1"/>
          <p:nvPr/>
        </p:nvSpPr>
        <p:spPr>
          <a:xfrm>
            <a:off x="1146467" y="6119901"/>
            <a:ext cx="6325771" cy="646331"/>
          </a:xfrm>
          <a:prstGeom prst="rect">
            <a:avLst/>
          </a:prstGeom>
          <a:noFill/>
        </p:spPr>
        <p:txBody>
          <a:bodyPr wrap="none" rtlCol="0">
            <a:spAutoFit/>
          </a:bodyPr>
          <a:lstStyle/>
          <a:p>
            <a:r>
              <a:rPr lang="zh-CN" altLang="en-US" dirty="0"/>
              <a:t>图</a:t>
            </a:r>
            <a:r>
              <a:rPr lang="en-US" altLang="zh-CN" dirty="0"/>
              <a:t>15.</a:t>
            </a:r>
            <a:r>
              <a:rPr lang="zh-CN" altLang="en-US" dirty="0"/>
              <a:t>有无垂直石墨烯</a:t>
            </a:r>
            <a:r>
              <a:rPr lang="en-US" altLang="zh-CN" dirty="0"/>
              <a:t>(VG)</a:t>
            </a:r>
            <a:r>
              <a:rPr lang="zh-CN" altLang="en-US" dirty="0"/>
              <a:t>添加的</a:t>
            </a:r>
            <a:r>
              <a:rPr lang="en-US" altLang="zh-CN" dirty="0"/>
              <a:t>EL</a:t>
            </a:r>
            <a:r>
              <a:rPr lang="zh-CN" altLang="en-US" dirty="0"/>
              <a:t>谱随注入电流变化曲线</a:t>
            </a:r>
            <a:endParaRPr lang="en-US" altLang="zh-CN" dirty="0"/>
          </a:p>
          <a:p>
            <a:r>
              <a:rPr lang="en-US" altLang="zh-CN" dirty="0"/>
              <a:t>a)</a:t>
            </a:r>
            <a:r>
              <a:rPr lang="zh-CN" altLang="en-US" dirty="0"/>
              <a:t>添加</a:t>
            </a:r>
            <a:r>
              <a:rPr lang="en-US" altLang="zh-CN" dirty="0"/>
              <a:t>VG b)</a:t>
            </a:r>
            <a:r>
              <a:rPr lang="zh-CN" altLang="en-US" dirty="0"/>
              <a:t>不添加</a:t>
            </a:r>
            <a:r>
              <a:rPr lang="en-US" altLang="zh-CN" dirty="0"/>
              <a:t>VG c)</a:t>
            </a:r>
            <a:r>
              <a:rPr lang="zh-CN" altLang="en-US" dirty="0"/>
              <a:t>各自的</a:t>
            </a:r>
            <a:r>
              <a:rPr lang="en-US" altLang="zh-CN" dirty="0"/>
              <a:t>C-V</a:t>
            </a:r>
            <a:r>
              <a:rPr lang="zh-CN" altLang="en-US" dirty="0"/>
              <a:t>曲线</a:t>
            </a:r>
            <a:r>
              <a:rPr lang="en-US" altLang="zh-CN" dirty="0"/>
              <a:t> d)</a:t>
            </a:r>
            <a:r>
              <a:rPr lang="zh-CN" altLang="en-US" dirty="0"/>
              <a:t>各自的光输出效率</a:t>
            </a:r>
          </a:p>
        </p:txBody>
      </p:sp>
      <p:pic>
        <p:nvPicPr>
          <p:cNvPr id="5" name="图片 4">
            <a:extLst>
              <a:ext uri="{FF2B5EF4-FFF2-40B4-BE49-F238E27FC236}">
                <a16:creationId xmlns:a16="http://schemas.microsoft.com/office/drawing/2014/main" id="{EC543D34-763F-47D6-8159-5AB74C1B48A3}"/>
              </a:ext>
            </a:extLst>
          </p:cNvPr>
          <p:cNvPicPr>
            <a:picLocks noChangeAspect="1"/>
          </p:cNvPicPr>
          <p:nvPr/>
        </p:nvPicPr>
        <p:blipFill>
          <a:blip r:embed="rId2"/>
          <a:stretch>
            <a:fillRect/>
          </a:stretch>
        </p:blipFill>
        <p:spPr>
          <a:xfrm>
            <a:off x="622149" y="918155"/>
            <a:ext cx="7052234" cy="5117056"/>
          </a:xfrm>
          <a:prstGeom prst="rect">
            <a:avLst/>
          </a:prstGeom>
        </p:spPr>
      </p:pic>
      <p:sp>
        <p:nvSpPr>
          <p:cNvPr id="8" name="文本框 7">
            <a:extLst>
              <a:ext uri="{FF2B5EF4-FFF2-40B4-BE49-F238E27FC236}">
                <a16:creationId xmlns:a16="http://schemas.microsoft.com/office/drawing/2014/main" id="{2EB19D3D-9AF2-4ED2-A076-420C60796700}"/>
              </a:ext>
            </a:extLst>
          </p:cNvPr>
          <p:cNvSpPr txBox="1"/>
          <p:nvPr/>
        </p:nvSpPr>
        <p:spPr>
          <a:xfrm>
            <a:off x="7760290" y="3140221"/>
            <a:ext cx="3253694" cy="881139"/>
          </a:xfrm>
          <a:prstGeom prst="rect">
            <a:avLst/>
          </a:prstGeom>
          <a:noFill/>
        </p:spPr>
        <p:txBody>
          <a:bodyPr wrap="square" rtlCol="0">
            <a:spAutoFit/>
          </a:bodyPr>
          <a:lstStyle/>
          <a:p>
            <a:pPr>
              <a:lnSpc>
                <a:spcPct val="150000"/>
              </a:lnSpc>
            </a:pPr>
            <a:r>
              <a:rPr lang="zh-CN" altLang="en-US" dirty="0"/>
              <a:t>添加</a:t>
            </a:r>
            <a:r>
              <a:rPr lang="en-US" altLang="zh-CN" dirty="0"/>
              <a:t>VG</a:t>
            </a:r>
            <a:r>
              <a:rPr lang="zh-CN" altLang="en-US" dirty="0"/>
              <a:t>的器件显示出更稳定的出光频率和更高的出光效率</a:t>
            </a:r>
          </a:p>
        </p:txBody>
      </p:sp>
    </p:spTree>
    <p:extLst>
      <p:ext uri="{BB962C8B-B14F-4D97-AF65-F5344CB8AC3E}">
        <p14:creationId xmlns:p14="http://schemas.microsoft.com/office/powerpoint/2010/main" val="2823562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08606-2115-499A-B963-E029BC5A6F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4</a:t>
            </a:r>
            <a:r>
              <a:rPr lang="zh-CN" altLang="en-US" sz="3200" dirty="0">
                <a:solidFill>
                  <a:srgbClr val="24585F"/>
                </a:solidFill>
                <a:latin typeface="阿里巴巴普惠体 Medium" panose="00020600040101010101" charset="-122"/>
                <a:ea typeface="阿里巴巴普惠体 Medium" panose="00020600040101010101" charset="-122"/>
              </a:rPr>
              <a:t>、总结与展望</a:t>
            </a:r>
          </a:p>
        </p:txBody>
      </p:sp>
      <p:sp>
        <p:nvSpPr>
          <p:cNvPr id="2" name="文本框 1">
            <a:extLst>
              <a:ext uri="{FF2B5EF4-FFF2-40B4-BE49-F238E27FC236}">
                <a16:creationId xmlns:a16="http://schemas.microsoft.com/office/drawing/2014/main" id="{E95A6039-0973-4977-8B6F-6177BC0DE818}"/>
              </a:ext>
            </a:extLst>
          </p:cNvPr>
          <p:cNvSpPr txBox="1"/>
          <p:nvPr/>
        </p:nvSpPr>
        <p:spPr>
          <a:xfrm>
            <a:off x="1587880" y="1998540"/>
            <a:ext cx="9549409" cy="2127634"/>
          </a:xfrm>
          <a:prstGeom prst="rect">
            <a:avLst/>
          </a:prstGeom>
          <a:noFill/>
        </p:spPr>
        <p:txBody>
          <a:bodyPr wrap="none" rtlCol="0">
            <a:spAutoFit/>
          </a:bodyPr>
          <a:lstStyle/>
          <a:p>
            <a:pPr>
              <a:lnSpc>
                <a:spcPct val="150000"/>
              </a:lnSpc>
            </a:pPr>
            <a:r>
              <a:rPr lang="zh-CN" altLang="en-US" dirty="0"/>
              <a:t>引入石墨烯作为缓冲层对</a:t>
            </a:r>
            <a:r>
              <a:rPr lang="en-US" altLang="zh-CN" dirty="0"/>
              <a:t>AlGaN</a:t>
            </a:r>
            <a:r>
              <a:rPr lang="zh-CN" altLang="en-US" dirty="0"/>
              <a:t>基</a:t>
            </a:r>
            <a:r>
              <a:rPr lang="en-US" altLang="zh-CN" dirty="0"/>
              <a:t>UV-LEDs</a:t>
            </a:r>
            <a:r>
              <a:rPr lang="zh-CN" altLang="en-US" dirty="0"/>
              <a:t>的作用：</a:t>
            </a:r>
            <a:endParaRPr lang="en-US" altLang="zh-CN" dirty="0"/>
          </a:p>
          <a:p>
            <a:pPr>
              <a:lnSpc>
                <a:spcPct val="150000"/>
              </a:lnSpc>
            </a:pPr>
            <a:r>
              <a:rPr lang="en-US" altLang="zh-CN" dirty="0"/>
              <a:t>1</a:t>
            </a:r>
            <a:r>
              <a:rPr lang="zh-CN" altLang="en-US" dirty="0"/>
              <a:t>、提高了</a:t>
            </a:r>
            <a:r>
              <a:rPr lang="en-US" altLang="zh-CN" dirty="0" err="1"/>
              <a:t>AlN</a:t>
            </a:r>
            <a:r>
              <a:rPr lang="zh-CN" altLang="en-US" dirty="0"/>
              <a:t>外延质量，缓解了由于晶格失配引起的高残余应力和位错密度问题</a:t>
            </a:r>
            <a:endParaRPr lang="en-US" altLang="zh-CN" dirty="0"/>
          </a:p>
          <a:p>
            <a:pPr>
              <a:lnSpc>
                <a:spcPct val="150000"/>
              </a:lnSpc>
            </a:pPr>
            <a:r>
              <a:rPr lang="en-US" altLang="zh-CN" dirty="0"/>
              <a:t>2</a:t>
            </a:r>
            <a:r>
              <a:rPr lang="zh-CN" altLang="en-US" dirty="0"/>
              <a:t>、降低了</a:t>
            </a:r>
            <a:r>
              <a:rPr lang="en-US" altLang="zh-CN" dirty="0"/>
              <a:t>Al</a:t>
            </a:r>
            <a:r>
              <a:rPr lang="zh-CN" altLang="en-US" dirty="0"/>
              <a:t>原子在衬底表面的迁移势垒，提高了</a:t>
            </a:r>
            <a:r>
              <a:rPr lang="en-US" altLang="zh-CN" dirty="0" err="1"/>
              <a:t>AlN</a:t>
            </a:r>
            <a:r>
              <a:rPr lang="zh-CN" altLang="en-US" dirty="0"/>
              <a:t>形核速率，</a:t>
            </a:r>
            <a:r>
              <a:rPr lang="en-US" altLang="zh-CN" dirty="0" err="1"/>
              <a:t>AlN</a:t>
            </a:r>
            <a:r>
              <a:rPr lang="zh-CN" altLang="en-US" dirty="0"/>
              <a:t>更快合拢、二维侧向扩展</a:t>
            </a:r>
            <a:endParaRPr lang="en-US" altLang="zh-CN" dirty="0"/>
          </a:p>
          <a:p>
            <a:pPr>
              <a:lnSpc>
                <a:spcPct val="150000"/>
              </a:lnSpc>
            </a:pPr>
            <a:r>
              <a:rPr lang="en-US" altLang="zh-CN" dirty="0"/>
              <a:t>3</a:t>
            </a:r>
            <a:r>
              <a:rPr lang="zh-CN" altLang="en-US" dirty="0"/>
              <a:t>、基于高质量</a:t>
            </a:r>
            <a:r>
              <a:rPr lang="en-US" altLang="zh-CN" dirty="0" err="1"/>
              <a:t>AlN</a:t>
            </a:r>
            <a:r>
              <a:rPr lang="zh-CN" altLang="en-US" dirty="0"/>
              <a:t>支撑的</a:t>
            </a:r>
            <a:r>
              <a:rPr lang="en-US" altLang="zh-CN" dirty="0"/>
              <a:t>AlGaN</a:t>
            </a:r>
            <a:r>
              <a:rPr lang="zh-CN" altLang="en-US" dirty="0"/>
              <a:t>基</a:t>
            </a:r>
            <a:r>
              <a:rPr lang="en-US" altLang="zh-CN" dirty="0"/>
              <a:t>UV-LED</a:t>
            </a:r>
            <a:r>
              <a:rPr lang="zh-CN" altLang="en-US" dirty="0"/>
              <a:t>有着更高的发光效率和稳定的发光表现</a:t>
            </a:r>
            <a:endParaRPr lang="en-US" altLang="zh-CN" dirty="0"/>
          </a:p>
          <a:p>
            <a:pPr>
              <a:lnSpc>
                <a:spcPct val="150000"/>
              </a:lnSpc>
            </a:pPr>
            <a:r>
              <a:rPr lang="en-US" altLang="zh-CN" dirty="0"/>
              <a:t>4</a:t>
            </a:r>
            <a:r>
              <a:rPr lang="zh-CN" altLang="en-US" dirty="0"/>
              <a:t>、垂直取向的石墨烯有利于高电流下器件的散热，进而有着更高的光输出功率</a:t>
            </a:r>
            <a:endParaRPr lang="en-US" altLang="zh-CN" dirty="0"/>
          </a:p>
        </p:txBody>
      </p:sp>
    </p:spTree>
    <p:extLst>
      <p:ext uri="{BB962C8B-B14F-4D97-AF65-F5344CB8AC3E}">
        <p14:creationId xmlns:p14="http://schemas.microsoft.com/office/powerpoint/2010/main" val="2160068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867910" y="1308735"/>
            <a:ext cx="2456815" cy="306705"/>
          </a:xfrm>
          <a:prstGeom prst="rect">
            <a:avLst/>
          </a:prstGeom>
          <a:noFill/>
        </p:spPr>
        <p:txBody>
          <a:bodyPr wrap="square" rtlCol="0">
            <a:spAutoFit/>
          </a:bodyPr>
          <a:lstStyle/>
          <a:p>
            <a:pPr algn="dist"/>
            <a:r>
              <a:rPr lang="en-US" altLang="zh-CN" sz="1400">
                <a:solidFill>
                  <a:schemeClr val="tx1">
                    <a:lumMod val="85000"/>
                    <a:lumOff val="15000"/>
                  </a:schemeClr>
                </a:solidFill>
                <a:latin typeface="阿里巴巴普惠体" panose="00020600040101010101" charset="-122"/>
                <a:ea typeface="阿里巴巴普惠体" panose="00020600040101010101" charset="-122"/>
              </a:rPr>
              <a:t>CONTENTS</a:t>
            </a:r>
          </a:p>
        </p:txBody>
      </p:sp>
      <p:cxnSp>
        <p:nvCxnSpPr>
          <p:cNvPr id="23" name="直接连接符 22"/>
          <p:cNvCxnSpPr/>
          <p:nvPr/>
        </p:nvCxnSpPr>
        <p:spPr>
          <a:xfrm flipV="1">
            <a:off x="4570730" y="1267460"/>
            <a:ext cx="3050540" cy="7620"/>
          </a:xfrm>
          <a:prstGeom prst="line">
            <a:avLst/>
          </a:prstGeom>
          <a:ln w="44450">
            <a:solidFill>
              <a:srgbClr val="7CACF5"/>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103178" y="233680"/>
            <a:ext cx="1985645" cy="1106805"/>
          </a:xfrm>
          <a:prstGeom prst="rect">
            <a:avLst/>
          </a:prstGeom>
          <a:noFill/>
        </p:spPr>
        <p:txBody>
          <a:bodyPr wrap="square" rtlCol="0">
            <a:spAutoFit/>
          </a:bodyPr>
          <a:lstStyle/>
          <a:p>
            <a:pPr algn="dist"/>
            <a:r>
              <a:rPr lang="zh-CN" altLang="en-US" sz="6600">
                <a:solidFill>
                  <a:schemeClr val="tx1"/>
                </a:solidFill>
                <a:latin typeface="阿里巴巴普惠体 Medium" panose="00020600040101010101" charset="-122"/>
                <a:ea typeface="阿里巴巴普惠体 Medium" panose="00020600040101010101" charset="-122"/>
              </a:rPr>
              <a:t>目录</a:t>
            </a:r>
          </a:p>
        </p:txBody>
      </p:sp>
      <p:grpSp>
        <p:nvGrpSpPr>
          <p:cNvPr id="12" name="组合 11"/>
          <p:cNvGrpSpPr/>
          <p:nvPr/>
        </p:nvGrpSpPr>
        <p:grpSpPr>
          <a:xfrm>
            <a:off x="1562735" y="2145665"/>
            <a:ext cx="4852035" cy="833120"/>
            <a:chOff x="1158" y="3402"/>
            <a:chExt cx="7641" cy="1312"/>
          </a:xfrm>
        </p:grpSpPr>
        <p:grpSp>
          <p:nvGrpSpPr>
            <p:cNvPr id="4" name="组合 3"/>
            <p:cNvGrpSpPr/>
            <p:nvPr/>
          </p:nvGrpSpPr>
          <p:grpSpPr>
            <a:xfrm>
              <a:off x="1158" y="3402"/>
              <a:ext cx="1818" cy="1312"/>
              <a:chOff x="3934" y="4837"/>
              <a:chExt cx="1560" cy="1126"/>
            </a:xfrm>
          </p:grpSpPr>
          <p:sp>
            <p:nvSpPr>
              <p:cNvPr id="22" name="椭圆 21"/>
              <p:cNvSpPr/>
              <p:nvPr/>
            </p:nvSpPr>
            <p:spPr>
              <a:xfrm>
                <a:off x="3934" y="4837"/>
                <a:ext cx="1126" cy="1126"/>
              </a:xfrm>
              <a:prstGeom prst="ellipse">
                <a:avLst/>
              </a:prstGeom>
              <a:solidFill>
                <a:srgbClr val="418FEE"/>
              </a:solidFill>
              <a:ln w="38100">
                <a:solidFill>
                  <a:srgbClr val="B7CF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Light" panose="00020600040101010101" charset="-122"/>
                  <a:ea typeface="阿里巴巴普惠体 Light" panose="00020600040101010101" charset="-122"/>
                </a:endParaRPr>
              </a:p>
            </p:txBody>
          </p:sp>
          <p:sp>
            <p:nvSpPr>
              <p:cNvPr id="41" name="文本框 40"/>
              <p:cNvSpPr txBox="1"/>
              <p:nvPr/>
            </p:nvSpPr>
            <p:spPr>
              <a:xfrm>
                <a:off x="3983" y="4929"/>
                <a:ext cx="1511" cy="955"/>
              </a:xfrm>
              <a:prstGeom prst="rect">
                <a:avLst/>
              </a:prstGeom>
              <a:noFill/>
            </p:spPr>
            <p:txBody>
              <a:bodyPr wrap="square" rtlCol="0">
                <a:spAutoFit/>
              </a:bodyPr>
              <a:lstStyle/>
              <a:p>
                <a:pPr algn="l"/>
                <a:r>
                  <a:rPr lang="en-US" altLang="zh-CN" sz="4000">
                    <a:solidFill>
                      <a:schemeClr val="bg1"/>
                    </a:solidFill>
                    <a:latin typeface="阿里巴巴普惠体 Medium" panose="00020600040101010101" charset="-122"/>
                    <a:ea typeface="阿里巴巴普惠体 Medium" panose="00020600040101010101" charset="-122"/>
                  </a:rPr>
                  <a:t>01</a:t>
                </a:r>
              </a:p>
            </p:txBody>
          </p:sp>
        </p:grpSp>
        <p:sp>
          <p:nvSpPr>
            <p:cNvPr id="51" name="文本框 50"/>
            <p:cNvSpPr txBox="1"/>
            <p:nvPr/>
          </p:nvSpPr>
          <p:spPr>
            <a:xfrm>
              <a:off x="2516" y="3509"/>
              <a:ext cx="6283" cy="822"/>
            </a:xfrm>
            <a:prstGeom prst="rect">
              <a:avLst/>
            </a:prstGeom>
            <a:noFill/>
          </p:spPr>
          <p:txBody>
            <a:bodyPr wrap="square" rtlCol="0">
              <a:spAutoFit/>
            </a:bodyPr>
            <a:lstStyle/>
            <a:p>
              <a:pPr algn="l"/>
              <a:r>
                <a:rPr lang="zh-CN" altLang="en-US" sz="2800" dirty="0">
                  <a:solidFill>
                    <a:schemeClr val="tx1">
                      <a:lumMod val="85000"/>
                      <a:lumOff val="15000"/>
                    </a:schemeClr>
                  </a:solidFill>
                  <a:latin typeface="阿里巴巴普惠体" panose="00020600040101010101" charset="-122"/>
                  <a:ea typeface="阿里巴巴普惠体" panose="00020600040101010101" charset="-122"/>
                </a:rPr>
                <a:t>技术原理</a:t>
              </a:r>
            </a:p>
          </p:txBody>
        </p:sp>
      </p:grpSp>
      <p:grpSp>
        <p:nvGrpSpPr>
          <p:cNvPr id="13" name="组合 12"/>
          <p:cNvGrpSpPr/>
          <p:nvPr/>
        </p:nvGrpSpPr>
        <p:grpSpPr>
          <a:xfrm>
            <a:off x="7360920" y="4422775"/>
            <a:ext cx="4852035" cy="833120"/>
            <a:chOff x="1158" y="3402"/>
            <a:chExt cx="7641" cy="1312"/>
          </a:xfrm>
        </p:grpSpPr>
        <p:grpSp>
          <p:nvGrpSpPr>
            <p:cNvPr id="14" name="组合 13"/>
            <p:cNvGrpSpPr/>
            <p:nvPr/>
          </p:nvGrpSpPr>
          <p:grpSpPr>
            <a:xfrm>
              <a:off x="1158" y="3402"/>
              <a:ext cx="1818" cy="1312"/>
              <a:chOff x="3934" y="4837"/>
              <a:chExt cx="1560" cy="1126"/>
            </a:xfrm>
          </p:grpSpPr>
          <p:sp>
            <p:nvSpPr>
              <p:cNvPr id="15" name="椭圆 14"/>
              <p:cNvSpPr/>
              <p:nvPr/>
            </p:nvSpPr>
            <p:spPr>
              <a:xfrm>
                <a:off x="3934" y="4837"/>
                <a:ext cx="1126" cy="1126"/>
              </a:xfrm>
              <a:prstGeom prst="ellipse">
                <a:avLst/>
              </a:prstGeom>
              <a:solidFill>
                <a:srgbClr val="418FEE"/>
              </a:solidFill>
              <a:ln w="38100">
                <a:solidFill>
                  <a:srgbClr val="B7CF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Light" panose="00020600040101010101" charset="-122"/>
                  <a:ea typeface="阿里巴巴普惠体 Light" panose="00020600040101010101" charset="-122"/>
                </a:endParaRPr>
              </a:p>
            </p:txBody>
          </p:sp>
          <p:sp>
            <p:nvSpPr>
              <p:cNvPr id="16" name="文本框 15"/>
              <p:cNvSpPr txBox="1"/>
              <p:nvPr/>
            </p:nvSpPr>
            <p:spPr>
              <a:xfrm>
                <a:off x="3983" y="4929"/>
                <a:ext cx="1511" cy="955"/>
              </a:xfrm>
              <a:prstGeom prst="rect">
                <a:avLst/>
              </a:prstGeom>
              <a:noFill/>
            </p:spPr>
            <p:txBody>
              <a:bodyPr wrap="square" rtlCol="0">
                <a:spAutoFit/>
              </a:bodyPr>
              <a:lstStyle/>
              <a:p>
                <a:pPr algn="l"/>
                <a:r>
                  <a:rPr lang="en-US" altLang="zh-CN" sz="4000">
                    <a:solidFill>
                      <a:schemeClr val="bg1"/>
                    </a:solidFill>
                    <a:latin typeface="阿里巴巴普惠体 Medium" panose="00020600040101010101" charset="-122"/>
                    <a:ea typeface="阿里巴巴普惠体 Medium" panose="00020600040101010101" charset="-122"/>
                  </a:rPr>
                  <a:t>04</a:t>
                </a:r>
              </a:p>
            </p:txBody>
          </p:sp>
        </p:grpSp>
        <p:sp>
          <p:nvSpPr>
            <p:cNvPr id="33" name="文本框 32"/>
            <p:cNvSpPr txBox="1"/>
            <p:nvPr/>
          </p:nvSpPr>
          <p:spPr>
            <a:xfrm>
              <a:off x="2516" y="3509"/>
              <a:ext cx="6283" cy="822"/>
            </a:xfrm>
            <a:prstGeom prst="rect">
              <a:avLst/>
            </a:prstGeom>
            <a:noFill/>
          </p:spPr>
          <p:txBody>
            <a:bodyPr wrap="square" rtlCol="0">
              <a:spAutoFit/>
            </a:bodyPr>
            <a:lstStyle/>
            <a:p>
              <a:pPr algn="l"/>
              <a:r>
                <a:rPr lang="zh-CN" altLang="en-US" sz="2800" dirty="0">
                  <a:solidFill>
                    <a:schemeClr val="tx1">
                      <a:lumMod val="85000"/>
                      <a:lumOff val="15000"/>
                    </a:schemeClr>
                  </a:solidFill>
                  <a:latin typeface="阿里巴巴普惠体" panose="00020600040101010101" charset="-122"/>
                  <a:ea typeface="阿里巴巴普惠体" panose="00020600040101010101" charset="-122"/>
                </a:rPr>
                <a:t>总结与展望</a:t>
              </a:r>
            </a:p>
          </p:txBody>
        </p:sp>
      </p:grpSp>
      <p:grpSp>
        <p:nvGrpSpPr>
          <p:cNvPr id="36" name="组合 35"/>
          <p:cNvGrpSpPr/>
          <p:nvPr/>
        </p:nvGrpSpPr>
        <p:grpSpPr>
          <a:xfrm>
            <a:off x="7357110" y="2145665"/>
            <a:ext cx="4852035" cy="833120"/>
            <a:chOff x="1158" y="3402"/>
            <a:chExt cx="7641" cy="1312"/>
          </a:xfrm>
        </p:grpSpPr>
        <p:grpSp>
          <p:nvGrpSpPr>
            <p:cNvPr id="37" name="组合 36"/>
            <p:cNvGrpSpPr/>
            <p:nvPr/>
          </p:nvGrpSpPr>
          <p:grpSpPr>
            <a:xfrm>
              <a:off x="1158" y="3402"/>
              <a:ext cx="1818" cy="1312"/>
              <a:chOff x="3934" y="4837"/>
              <a:chExt cx="1560" cy="1126"/>
            </a:xfrm>
          </p:grpSpPr>
          <p:sp>
            <p:nvSpPr>
              <p:cNvPr id="38" name="椭圆 37"/>
              <p:cNvSpPr/>
              <p:nvPr/>
            </p:nvSpPr>
            <p:spPr>
              <a:xfrm>
                <a:off x="3934" y="4837"/>
                <a:ext cx="1126" cy="1126"/>
              </a:xfrm>
              <a:prstGeom prst="ellipse">
                <a:avLst/>
              </a:prstGeom>
              <a:solidFill>
                <a:srgbClr val="418FEE"/>
              </a:solidFill>
              <a:ln w="38100">
                <a:solidFill>
                  <a:srgbClr val="B7CF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Light" panose="00020600040101010101" charset="-122"/>
                  <a:ea typeface="阿里巴巴普惠体 Light" panose="00020600040101010101" charset="-122"/>
                </a:endParaRPr>
              </a:p>
            </p:txBody>
          </p:sp>
          <p:sp>
            <p:nvSpPr>
              <p:cNvPr id="39" name="文本框 38"/>
              <p:cNvSpPr txBox="1"/>
              <p:nvPr/>
            </p:nvSpPr>
            <p:spPr>
              <a:xfrm>
                <a:off x="3983" y="4929"/>
                <a:ext cx="1511" cy="955"/>
              </a:xfrm>
              <a:prstGeom prst="rect">
                <a:avLst/>
              </a:prstGeom>
              <a:noFill/>
            </p:spPr>
            <p:txBody>
              <a:bodyPr wrap="square" rtlCol="0">
                <a:spAutoFit/>
              </a:bodyPr>
              <a:lstStyle/>
              <a:p>
                <a:pPr algn="l"/>
                <a:r>
                  <a:rPr lang="en-US" altLang="zh-CN" sz="4000">
                    <a:solidFill>
                      <a:schemeClr val="bg1"/>
                    </a:solidFill>
                    <a:latin typeface="阿里巴巴普惠体 Medium" panose="00020600040101010101" charset="-122"/>
                    <a:ea typeface="阿里巴巴普惠体 Medium" panose="00020600040101010101" charset="-122"/>
                  </a:rPr>
                  <a:t>02</a:t>
                </a:r>
              </a:p>
            </p:txBody>
          </p:sp>
        </p:grpSp>
        <p:sp>
          <p:nvSpPr>
            <p:cNvPr id="43" name="文本框 42"/>
            <p:cNvSpPr txBox="1"/>
            <p:nvPr/>
          </p:nvSpPr>
          <p:spPr>
            <a:xfrm>
              <a:off x="2516" y="3509"/>
              <a:ext cx="6283" cy="822"/>
            </a:xfrm>
            <a:prstGeom prst="rect">
              <a:avLst/>
            </a:prstGeom>
            <a:noFill/>
          </p:spPr>
          <p:txBody>
            <a:bodyPr wrap="square" rtlCol="0">
              <a:spAutoFit/>
            </a:bodyPr>
            <a:lstStyle/>
            <a:p>
              <a:pPr algn="l"/>
              <a:r>
                <a:rPr lang="zh-CN" altLang="en-US" sz="2800" dirty="0">
                  <a:solidFill>
                    <a:schemeClr val="tx1">
                      <a:lumMod val="85000"/>
                      <a:lumOff val="15000"/>
                    </a:schemeClr>
                  </a:solidFill>
                  <a:latin typeface="阿里巴巴普惠体" panose="00020600040101010101" charset="-122"/>
                  <a:ea typeface="阿里巴巴普惠体" panose="00020600040101010101" charset="-122"/>
                </a:rPr>
                <a:t>技术过程</a:t>
              </a:r>
            </a:p>
          </p:txBody>
        </p:sp>
      </p:grpSp>
      <p:grpSp>
        <p:nvGrpSpPr>
          <p:cNvPr id="45" name="组合 44"/>
          <p:cNvGrpSpPr/>
          <p:nvPr/>
        </p:nvGrpSpPr>
        <p:grpSpPr>
          <a:xfrm>
            <a:off x="1541780" y="4422775"/>
            <a:ext cx="4852035" cy="833120"/>
            <a:chOff x="1158" y="3402"/>
            <a:chExt cx="7641" cy="1312"/>
          </a:xfrm>
        </p:grpSpPr>
        <p:grpSp>
          <p:nvGrpSpPr>
            <p:cNvPr id="46" name="组合 45"/>
            <p:cNvGrpSpPr/>
            <p:nvPr/>
          </p:nvGrpSpPr>
          <p:grpSpPr>
            <a:xfrm>
              <a:off x="1158" y="3402"/>
              <a:ext cx="1818" cy="1312"/>
              <a:chOff x="3934" y="4837"/>
              <a:chExt cx="1560" cy="1126"/>
            </a:xfrm>
          </p:grpSpPr>
          <p:sp>
            <p:nvSpPr>
              <p:cNvPr id="49" name="椭圆 48"/>
              <p:cNvSpPr/>
              <p:nvPr/>
            </p:nvSpPr>
            <p:spPr>
              <a:xfrm>
                <a:off x="3934" y="4837"/>
                <a:ext cx="1126" cy="1126"/>
              </a:xfrm>
              <a:prstGeom prst="ellipse">
                <a:avLst/>
              </a:prstGeom>
              <a:solidFill>
                <a:srgbClr val="418FEE"/>
              </a:solidFill>
              <a:ln w="38100">
                <a:solidFill>
                  <a:srgbClr val="B7CF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Light" panose="00020600040101010101" charset="-122"/>
                  <a:ea typeface="阿里巴巴普惠体 Light" panose="00020600040101010101" charset="-122"/>
                </a:endParaRPr>
              </a:p>
            </p:txBody>
          </p:sp>
          <p:sp>
            <p:nvSpPr>
              <p:cNvPr id="50" name="文本框 49"/>
              <p:cNvSpPr txBox="1"/>
              <p:nvPr/>
            </p:nvSpPr>
            <p:spPr>
              <a:xfrm>
                <a:off x="3983" y="4929"/>
                <a:ext cx="1511" cy="955"/>
              </a:xfrm>
              <a:prstGeom prst="rect">
                <a:avLst/>
              </a:prstGeom>
              <a:noFill/>
            </p:spPr>
            <p:txBody>
              <a:bodyPr wrap="square" rtlCol="0">
                <a:spAutoFit/>
              </a:bodyPr>
              <a:lstStyle/>
              <a:p>
                <a:pPr algn="l"/>
                <a:r>
                  <a:rPr lang="en-US" altLang="zh-CN" sz="4000">
                    <a:solidFill>
                      <a:schemeClr val="bg1"/>
                    </a:solidFill>
                    <a:latin typeface="阿里巴巴普惠体 Medium" panose="00020600040101010101" charset="-122"/>
                    <a:ea typeface="阿里巴巴普惠体 Medium" panose="00020600040101010101" charset="-122"/>
                  </a:rPr>
                  <a:t>03</a:t>
                </a:r>
              </a:p>
            </p:txBody>
          </p:sp>
        </p:grpSp>
        <p:sp>
          <p:nvSpPr>
            <p:cNvPr id="53" name="文本框 52"/>
            <p:cNvSpPr txBox="1"/>
            <p:nvPr/>
          </p:nvSpPr>
          <p:spPr>
            <a:xfrm>
              <a:off x="2516" y="3509"/>
              <a:ext cx="6283" cy="822"/>
            </a:xfrm>
            <a:prstGeom prst="rect">
              <a:avLst/>
            </a:prstGeom>
            <a:noFill/>
          </p:spPr>
          <p:txBody>
            <a:bodyPr wrap="square" rtlCol="0">
              <a:spAutoFit/>
            </a:bodyPr>
            <a:lstStyle/>
            <a:p>
              <a:pPr algn="l"/>
              <a:r>
                <a:rPr lang="zh-CN" altLang="en-US" sz="2800" dirty="0">
                  <a:solidFill>
                    <a:schemeClr val="tx1">
                      <a:lumMod val="85000"/>
                      <a:lumOff val="15000"/>
                    </a:schemeClr>
                  </a:solidFill>
                  <a:latin typeface="阿里巴巴普惠体" panose="00020600040101010101" charset="-122"/>
                  <a:ea typeface="阿里巴巴普惠体" panose="00020600040101010101" charset="-122"/>
                </a:rPr>
                <a:t>影响和作用机制</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advTm="2000">
        <p:random/>
      </p:transition>
    </mc:Choice>
    <mc:Fallback xmlns="">
      <p:transition advTm="2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0C2C242-55AE-4E1F-9529-E02FAD62F2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1</a:t>
            </a:r>
            <a:r>
              <a:rPr lang="zh-CN" altLang="en-US" sz="3200" dirty="0">
                <a:solidFill>
                  <a:srgbClr val="24585F"/>
                </a:solidFill>
                <a:latin typeface="阿里巴巴普惠体 Medium" panose="00020600040101010101" charset="-122"/>
                <a:ea typeface="阿里巴巴普惠体 Medium" panose="00020600040101010101" charset="-122"/>
              </a:rPr>
              <a:t>、技术原理</a:t>
            </a:r>
          </a:p>
        </p:txBody>
      </p:sp>
      <p:sp>
        <p:nvSpPr>
          <p:cNvPr id="3" name="文本框 2">
            <a:extLst>
              <a:ext uri="{FF2B5EF4-FFF2-40B4-BE49-F238E27FC236}">
                <a16:creationId xmlns:a16="http://schemas.microsoft.com/office/drawing/2014/main" id="{7C7865F0-2823-4F5F-8786-1E8B32758EFE}"/>
              </a:ext>
            </a:extLst>
          </p:cNvPr>
          <p:cNvSpPr txBox="1"/>
          <p:nvPr/>
        </p:nvSpPr>
        <p:spPr>
          <a:xfrm>
            <a:off x="637842" y="1151542"/>
            <a:ext cx="5940360" cy="2353786"/>
          </a:xfrm>
          <a:prstGeom prst="rect">
            <a:avLst/>
          </a:prstGeom>
          <a:noFill/>
        </p:spPr>
        <p:txBody>
          <a:bodyPr wrap="square" rtlCol="0">
            <a:spAutoFit/>
          </a:bodyPr>
          <a:lstStyle/>
          <a:p>
            <a:pPr indent="720000">
              <a:lnSpc>
                <a:spcPct val="150000"/>
              </a:lnSpc>
            </a:pPr>
            <a:r>
              <a:rPr lang="zh-CN" altLang="en-US" sz="2000" dirty="0"/>
              <a:t>范德华外延：引入二维材料作为缓冲层，利用二维材料（石墨烯、</a:t>
            </a:r>
            <a:r>
              <a:rPr lang="en-US" altLang="zh-CN" sz="2000" dirty="0"/>
              <a:t>h-BN</a:t>
            </a:r>
            <a:r>
              <a:rPr lang="zh-CN" altLang="en-US" sz="2000" dirty="0"/>
              <a:t>等）表面无悬挂键，和三维材料之间通过范德华力结合的特点，可以</a:t>
            </a:r>
            <a:r>
              <a:rPr lang="zh-CN" altLang="en-US" sz="2000" dirty="0">
                <a:solidFill>
                  <a:srgbClr val="FF0000"/>
                </a:solidFill>
              </a:rPr>
              <a:t>摆脱晶格匹配的限制</a:t>
            </a:r>
            <a:r>
              <a:rPr lang="zh-CN" altLang="en-US" sz="2000" dirty="0"/>
              <a:t>，从而减少外延缺陷，获得高质量外延层</a:t>
            </a:r>
            <a:r>
              <a:rPr lang="en-US" altLang="zh-CN" sz="2000" baseline="30000" dirty="0"/>
              <a:t>[1]</a:t>
            </a:r>
            <a:r>
              <a:rPr lang="zh-CN" altLang="en-US" sz="2000" dirty="0"/>
              <a:t>。</a:t>
            </a:r>
          </a:p>
        </p:txBody>
      </p:sp>
      <p:pic>
        <p:nvPicPr>
          <p:cNvPr id="4" name="图片 3">
            <a:extLst>
              <a:ext uri="{FF2B5EF4-FFF2-40B4-BE49-F238E27FC236}">
                <a16:creationId xmlns:a16="http://schemas.microsoft.com/office/drawing/2014/main" id="{74B3D3AF-85E0-4B89-8F74-305D83F1554A}"/>
              </a:ext>
            </a:extLst>
          </p:cNvPr>
          <p:cNvPicPr>
            <a:picLocks noChangeAspect="1"/>
          </p:cNvPicPr>
          <p:nvPr/>
        </p:nvPicPr>
        <p:blipFill rotWithShape="1">
          <a:blip r:embed="rId3"/>
          <a:srcRect l="-235" t="592" b="-1"/>
          <a:stretch/>
        </p:blipFill>
        <p:spPr bwMode="auto">
          <a:xfrm>
            <a:off x="7179654" y="690600"/>
            <a:ext cx="4593233" cy="3623021"/>
          </a:xfrm>
          <a:prstGeom prst="rect">
            <a:avLst/>
          </a:prstGeom>
          <a:ln>
            <a:noFill/>
          </a:ln>
          <a:extLst>
            <a:ext uri="{53640926-AAD7-44D8-BBD7-CCE9431645EC}">
              <a14:shadowObscured xmlns:a14="http://schemas.microsoft.com/office/drawing/2010/main"/>
            </a:ext>
          </a:extLst>
        </p:spPr>
      </p:pic>
      <p:sp>
        <p:nvSpPr>
          <p:cNvPr id="6" name="文本框 5">
            <a:extLst>
              <a:ext uri="{FF2B5EF4-FFF2-40B4-BE49-F238E27FC236}">
                <a16:creationId xmlns:a16="http://schemas.microsoft.com/office/drawing/2014/main" id="{3AD50C4B-B62C-4055-A614-41033CF50AD4}"/>
              </a:ext>
            </a:extLst>
          </p:cNvPr>
          <p:cNvSpPr txBox="1"/>
          <p:nvPr/>
        </p:nvSpPr>
        <p:spPr>
          <a:xfrm>
            <a:off x="6472028" y="6024533"/>
            <a:ext cx="5441004" cy="369332"/>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[1]</a:t>
            </a:r>
            <a:r>
              <a:rPr lang="fr-FR" altLang="zh-CN" dirty="0">
                <a:solidFill>
                  <a:srgbClr val="000000"/>
                </a:solidFill>
                <a:effectLst/>
                <a:latin typeface="Times New Roman" panose="02020603050405020304" pitchFamily="18" charset="0"/>
                <a:cs typeface="Times New Roman" panose="02020603050405020304" pitchFamily="18" charset="0"/>
              </a:rPr>
              <a:t>H.L. C</a:t>
            </a:r>
            <a:r>
              <a:rPr lang="en-US" altLang="zh-CN" dirty="0">
                <a:solidFill>
                  <a:srgbClr val="000000"/>
                </a:solidFill>
                <a:effectLst/>
                <a:latin typeface="Times New Roman" panose="02020603050405020304" pitchFamily="18" charset="0"/>
                <a:cs typeface="Times New Roman" panose="02020603050405020304" pitchFamily="18" charset="0"/>
              </a:rPr>
              <a:t>hang et al</a:t>
            </a:r>
            <a:r>
              <a:rPr lang="en-US" altLang="zh-CN" dirty="0">
                <a:solidFill>
                  <a:srgbClr val="000000"/>
                </a:solidFill>
                <a:latin typeface="Times New Roman" panose="02020603050405020304" pitchFamily="18" charset="0"/>
                <a:cs typeface="Times New Roman" panose="02020603050405020304" pitchFamily="18" charset="0"/>
              </a:rPr>
              <a:t>,</a:t>
            </a:r>
            <a:r>
              <a:rPr lang="zh-CN" altLang="en-US" dirty="0">
                <a:solidFill>
                  <a:srgbClr val="000000"/>
                </a:solidFill>
                <a:latin typeface="Times New Roman" panose="02020603050405020304" pitchFamily="18" charset="0"/>
                <a:cs typeface="Times New Roman" panose="02020603050405020304" pitchFamily="18" charset="0"/>
              </a:rPr>
              <a:t> </a:t>
            </a:r>
            <a:r>
              <a:rPr lang="fr-FR" altLang="zh-CN" dirty="0">
                <a:solidFill>
                  <a:srgbClr val="000000"/>
                </a:solidFill>
                <a:effectLst/>
                <a:latin typeface="Times New Roman" panose="02020603050405020304" pitchFamily="18" charset="0"/>
                <a:cs typeface="Times New Roman" panose="02020603050405020304" pitchFamily="18" charset="0"/>
              </a:rPr>
              <a:t>Appl. Phys. Lett. </a:t>
            </a:r>
            <a:r>
              <a:rPr lang="fr-FR" altLang="zh-CN" b="1" dirty="0">
                <a:solidFill>
                  <a:srgbClr val="000000"/>
                </a:solidFill>
                <a:effectLst/>
                <a:latin typeface="Times New Roman" panose="02020603050405020304" pitchFamily="18" charset="0"/>
                <a:cs typeface="Times New Roman" panose="02020603050405020304" pitchFamily="18" charset="0"/>
              </a:rPr>
              <a:t>114</a:t>
            </a:r>
            <a:r>
              <a:rPr lang="fr-FR" altLang="zh-CN" dirty="0">
                <a:solidFill>
                  <a:srgbClr val="000000"/>
                </a:solidFill>
                <a:effectLst/>
                <a:latin typeface="Times New Roman" panose="02020603050405020304" pitchFamily="18" charset="0"/>
                <a:cs typeface="Times New Roman" panose="02020603050405020304" pitchFamily="18" charset="0"/>
              </a:rPr>
              <a:t>, 091107 (2019)</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1E1A7D6D-E12A-468F-8EB5-EE6F27D814D7}"/>
              </a:ext>
            </a:extLst>
          </p:cNvPr>
          <p:cNvPicPr>
            <a:picLocks noChangeAspect="1"/>
          </p:cNvPicPr>
          <p:nvPr/>
        </p:nvPicPr>
        <p:blipFill>
          <a:blip r:embed="rId4"/>
          <a:stretch>
            <a:fillRect/>
          </a:stretch>
        </p:blipFill>
        <p:spPr>
          <a:xfrm>
            <a:off x="153725" y="3823405"/>
            <a:ext cx="3390526" cy="2520058"/>
          </a:xfrm>
          <a:prstGeom prst="rect">
            <a:avLst/>
          </a:prstGeom>
        </p:spPr>
      </p:pic>
      <p:pic>
        <p:nvPicPr>
          <p:cNvPr id="10" name="图片 9">
            <a:extLst>
              <a:ext uri="{FF2B5EF4-FFF2-40B4-BE49-F238E27FC236}">
                <a16:creationId xmlns:a16="http://schemas.microsoft.com/office/drawing/2014/main" id="{831391B5-2C53-41FA-958D-2BE495248626}"/>
              </a:ext>
            </a:extLst>
          </p:cNvPr>
          <p:cNvPicPr>
            <a:picLocks noChangeAspect="1"/>
          </p:cNvPicPr>
          <p:nvPr/>
        </p:nvPicPr>
        <p:blipFill>
          <a:blip r:embed="rId5"/>
          <a:stretch>
            <a:fillRect/>
          </a:stretch>
        </p:blipFill>
        <p:spPr>
          <a:xfrm>
            <a:off x="3267441" y="4076170"/>
            <a:ext cx="4573403" cy="1948363"/>
          </a:xfrm>
          <a:prstGeom prst="rect">
            <a:avLst/>
          </a:prstGeom>
        </p:spPr>
      </p:pic>
      <p:sp>
        <p:nvSpPr>
          <p:cNvPr id="7" name="文本框 6">
            <a:extLst>
              <a:ext uri="{FF2B5EF4-FFF2-40B4-BE49-F238E27FC236}">
                <a16:creationId xmlns:a16="http://schemas.microsoft.com/office/drawing/2014/main" id="{BA8BD023-25C1-4480-AD41-8D557C7D0163}"/>
              </a:ext>
            </a:extLst>
          </p:cNvPr>
          <p:cNvSpPr txBox="1"/>
          <p:nvPr/>
        </p:nvSpPr>
        <p:spPr>
          <a:xfrm>
            <a:off x="7365332" y="4202531"/>
            <a:ext cx="4883068" cy="369332"/>
          </a:xfrm>
          <a:prstGeom prst="rect">
            <a:avLst/>
          </a:prstGeom>
          <a:noFill/>
        </p:spPr>
        <p:txBody>
          <a:bodyPr wrap="none" rtlCol="0">
            <a:spAutoFit/>
          </a:bodyPr>
          <a:lstStyle/>
          <a:p>
            <a:r>
              <a:rPr lang="zh-CN" altLang="en-US" dirty="0"/>
              <a:t>图</a:t>
            </a:r>
            <a:r>
              <a:rPr lang="en-US" altLang="zh-CN" dirty="0"/>
              <a:t>1.</a:t>
            </a:r>
            <a:r>
              <a:rPr lang="zh-CN" altLang="en-US" dirty="0"/>
              <a:t>引入石墨烯缓冲层的</a:t>
            </a:r>
            <a:r>
              <a:rPr lang="en-US" altLang="zh-CN" dirty="0"/>
              <a:t>AlGaN</a:t>
            </a:r>
            <a:r>
              <a:rPr lang="zh-CN" altLang="en-US" dirty="0"/>
              <a:t>基</a:t>
            </a:r>
            <a:r>
              <a:rPr lang="en-US" altLang="zh-CN" dirty="0"/>
              <a:t>UV-LEDs</a:t>
            </a:r>
            <a:r>
              <a:rPr lang="zh-CN" altLang="en-US" dirty="0"/>
              <a:t>结构</a:t>
            </a:r>
          </a:p>
        </p:txBody>
      </p:sp>
      <p:sp>
        <p:nvSpPr>
          <p:cNvPr id="11" name="文本框 10">
            <a:extLst>
              <a:ext uri="{FF2B5EF4-FFF2-40B4-BE49-F238E27FC236}">
                <a16:creationId xmlns:a16="http://schemas.microsoft.com/office/drawing/2014/main" id="{2CC1BD87-9B6D-4530-B311-FEC5B47827D3}"/>
              </a:ext>
            </a:extLst>
          </p:cNvPr>
          <p:cNvSpPr txBox="1"/>
          <p:nvPr/>
        </p:nvSpPr>
        <p:spPr>
          <a:xfrm>
            <a:off x="963679" y="6393865"/>
            <a:ext cx="4879862" cy="369332"/>
          </a:xfrm>
          <a:prstGeom prst="rect">
            <a:avLst/>
          </a:prstGeom>
          <a:noFill/>
        </p:spPr>
        <p:txBody>
          <a:bodyPr wrap="none" rtlCol="0">
            <a:spAutoFit/>
          </a:bodyPr>
          <a:lstStyle/>
          <a:p>
            <a:r>
              <a:rPr lang="zh-CN" altLang="en-US" dirty="0"/>
              <a:t>图</a:t>
            </a:r>
            <a:r>
              <a:rPr lang="en-US" altLang="zh-CN" dirty="0"/>
              <a:t>2.</a:t>
            </a:r>
            <a:r>
              <a:rPr lang="zh-CN" altLang="en-US" dirty="0"/>
              <a:t>石墨烯结构及</a:t>
            </a:r>
            <a:r>
              <a:rPr lang="en-US" altLang="zh-CN" dirty="0" err="1"/>
              <a:t>AlN</a:t>
            </a:r>
            <a:r>
              <a:rPr lang="zh-CN" altLang="en-US" dirty="0"/>
              <a:t>在石墨烯上外延生长示意</a:t>
            </a:r>
          </a:p>
        </p:txBody>
      </p:sp>
    </p:spTree>
    <p:extLst>
      <p:ext uri="{BB962C8B-B14F-4D97-AF65-F5344CB8AC3E}">
        <p14:creationId xmlns:p14="http://schemas.microsoft.com/office/powerpoint/2010/main" val="232606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8D6CCA-A0D2-4587-8483-949EEDA346D8}"/>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2</a:t>
            </a:r>
            <a:r>
              <a:rPr lang="zh-CN" altLang="en-US" sz="3200" dirty="0">
                <a:solidFill>
                  <a:srgbClr val="24585F"/>
                </a:solidFill>
                <a:latin typeface="阿里巴巴普惠体 Medium" panose="00020600040101010101" charset="-122"/>
                <a:ea typeface="阿里巴巴普惠体 Medium" panose="00020600040101010101" charset="-122"/>
              </a:rPr>
              <a:t>、技术过程</a:t>
            </a:r>
          </a:p>
        </p:txBody>
      </p:sp>
      <p:sp>
        <p:nvSpPr>
          <p:cNvPr id="5" name="文本框 4">
            <a:extLst>
              <a:ext uri="{FF2B5EF4-FFF2-40B4-BE49-F238E27FC236}">
                <a16:creationId xmlns:a16="http://schemas.microsoft.com/office/drawing/2014/main" id="{6B6C9373-5571-4441-8BB7-D561F715E21C}"/>
              </a:ext>
            </a:extLst>
          </p:cNvPr>
          <p:cNvSpPr txBox="1"/>
          <p:nvPr/>
        </p:nvSpPr>
        <p:spPr>
          <a:xfrm>
            <a:off x="525294" y="1459148"/>
            <a:ext cx="2422458" cy="461665"/>
          </a:xfrm>
          <a:prstGeom prst="rect">
            <a:avLst/>
          </a:prstGeom>
          <a:noFill/>
        </p:spPr>
        <p:txBody>
          <a:bodyPr wrap="none" rtlCol="0">
            <a:spAutoFit/>
          </a:bodyPr>
          <a:lstStyle/>
          <a:p>
            <a:r>
              <a:rPr lang="en-US" altLang="zh-CN" sz="2400" dirty="0"/>
              <a:t>2.1</a:t>
            </a:r>
            <a:r>
              <a:rPr lang="zh-CN" altLang="en-US" sz="2400" dirty="0"/>
              <a:t>石墨烯的获得</a:t>
            </a:r>
          </a:p>
        </p:txBody>
      </p:sp>
      <p:grpSp>
        <p:nvGrpSpPr>
          <p:cNvPr id="16" name="组合 15">
            <a:extLst>
              <a:ext uri="{FF2B5EF4-FFF2-40B4-BE49-F238E27FC236}">
                <a16:creationId xmlns:a16="http://schemas.microsoft.com/office/drawing/2014/main" id="{785F5B08-A5B9-4C68-B8BC-13F6A82E4B7A}"/>
              </a:ext>
            </a:extLst>
          </p:cNvPr>
          <p:cNvGrpSpPr/>
          <p:nvPr/>
        </p:nvGrpSpPr>
        <p:grpSpPr>
          <a:xfrm>
            <a:off x="2947752" y="904672"/>
            <a:ext cx="1128137" cy="1575880"/>
            <a:chOff x="2947752" y="904672"/>
            <a:chExt cx="1128137" cy="1575880"/>
          </a:xfrm>
        </p:grpSpPr>
        <p:cxnSp>
          <p:nvCxnSpPr>
            <p:cNvPr id="7" name="直接连接符 6">
              <a:extLst>
                <a:ext uri="{FF2B5EF4-FFF2-40B4-BE49-F238E27FC236}">
                  <a16:creationId xmlns:a16="http://schemas.microsoft.com/office/drawing/2014/main" id="{67860C53-7325-428B-901D-36C5CA62A85A}"/>
                </a:ext>
              </a:extLst>
            </p:cNvPr>
            <p:cNvCxnSpPr>
              <a:cxnSpLocks/>
              <a:stCxn id="5" idx="3"/>
            </p:cNvCxnSpPr>
            <p:nvPr/>
          </p:nvCxnSpPr>
          <p:spPr>
            <a:xfrm flipV="1">
              <a:off x="2947752" y="904672"/>
              <a:ext cx="962767" cy="785309"/>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E6400ECD-C923-4968-9CDF-B3A579A63C41}"/>
                </a:ext>
              </a:extLst>
            </p:cNvPr>
            <p:cNvCxnSpPr>
              <a:stCxn id="5" idx="3"/>
            </p:cNvCxnSpPr>
            <p:nvPr/>
          </p:nvCxnSpPr>
          <p:spPr>
            <a:xfrm>
              <a:off x="2947752" y="1689981"/>
              <a:ext cx="1128137" cy="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58DE55B1-FE09-4FC9-A7B2-16CFDA232F9D}"/>
                </a:ext>
              </a:extLst>
            </p:cNvPr>
            <p:cNvCxnSpPr>
              <a:cxnSpLocks/>
              <a:stCxn id="5" idx="3"/>
            </p:cNvCxnSpPr>
            <p:nvPr/>
          </p:nvCxnSpPr>
          <p:spPr>
            <a:xfrm>
              <a:off x="2947752" y="1689981"/>
              <a:ext cx="962767" cy="790571"/>
            </a:xfrm>
            <a:prstGeom prst="line">
              <a:avLst/>
            </a:prstGeom>
          </p:spPr>
          <p:style>
            <a:lnRef idx="1">
              <a:schemeClr val="dk1"/>
            </a:lnRef>
            <a:fillRef idx="0">
              <a:schemeClr val="dk1"/>
            </a:fillRef>
            <a:effectRef idx="0">
              <a:schemeClr val="dk1"/>
            </a:effectRef>
            <a:fontRef idx="minor">
              <a:schemeClr val="tx1"/>
            </a:fontRef>
          </p:style>
        </p:cxnSp>
      </p:grpSp>
      <p:sp>
        <p:nvSpPr>
          <p:cNvPr id="15" name="文本框 14">
            <a:extLst>
              <a:ext uri="{FF2B5EF4-FFF2-40B4-BE49-F238E27FC236}">
                <a16:creationId xmlns:a16="http://schemas.microsoft.com/office/drawing/2014/main" id="{4D6C599C-0CAB-41C6-A04A-0D8504C036D5}"/>
              </a:ext>
            </a:extLst>
          </p:cNvPr>
          <p:cNvSpPr txBox="1"/>
          <p:nvPr/>
        </p:nvSpPr>
        <p:spPr>
          <a:xfrm>
            <a:off x="3910519" y="743329"/>
            <a:ext cx="2728632" cy="400110"/>
          </a:xfrm>
          <a:prstGeom prst="rect">
            <a:avLst/>
          </a:prstGeom>
          <a:noFill/>
        </p:spPr>
        <p:txBody>
          <a:bodyPr wrap="none" rtlCol="0">
            <a:spAutoFit/>
          </a:bodyPr>
          <a:lstStyle/>
          <a:p>
            <a:r>
              <a:rPr lang="zh-CN" altLang="en-US" sz="2000" dirty="0">
                <a:solidFill>
                  <a:srgbClr val="FF0000"/>
                </a:solidFill>
              </a:rPr>
              <a:t>化学气相沉积（</a:t>
            </a:r>
            <a:r>
              <a:rPr lang="en-US" altLang="zh-CN" sz="2000" dirty="0">
                <a:solidFill>
                  <a:srgbClr val="FF0000"/>
                </a:solidFill>
              </a:rPr>
              <a:t>CVD</a:t>
            </a:r>
            <a:r>
              <a:rPr lang="zh-CN" altLang="en-US" sz="2000" dirty="0">
                <a:solidFill>
                  <a:srgbClr val="FF0000"/>
                </a:solidFill>
              </a:rPr>
              <a:t>）</a:t>
            </a:r>
          </a:p>
        </p:txBody>
      </p:sp>
      <p:sp>
        <p:nvSpPr>
          <p:cNvPr id="17" name="文本框 16">
            <a:extLst>
              <a:ext uri="{FF2B5EF4-FFF2-40B4-BE49-F238E27FC236}">
                <a16:creationId xmlns:a16="http://schemas.microsoft.com/office/drawing/2014/main" id="{9A134108-EFB6-429C-A437-B1FCDA09489D}"/>
              </a:ext>
            </a:extLst>
          </p:cNvPr>
          <p:cNvSpPr txBox="1"/>
          <p:nvPr/>
        </p:nvSpPr>
        <p:spPr>
          <a:xfrm>
            <a:off x="4068251" y="1481866"/>
            <a:ext cx="1301959" cy="400110"/>
          </a:xfrm>
          <a:prstGeom prst="rect">
            <a:avLst/>
          </a:prstGeom>
          <a:noFill/>
        </p:spPr>
        <p:txBody>
          <a:bodyPr wrap="none" rtlCol="0">
            <a:spAutoFit/>
          </a:bodyPr>
          <a:lstStyle/>
          <a:p>
            <a:r>
              <a:rPr lang="en-US" altLang="zh-CN" sz="2000" dirty="0" err="1"/>
              <a:t>SiC</a:t>
            </a:r>
            <a:r>
              <a:rPr lang="zh-CN" altLang="en-US" sz="2000" dirty="0"/>
              <a:t>外延法</a:t>
            </a:r>
          </a:p>
        </p:txBody>
      </p:sp>
      <p:sp>
        <p:nvSpPr>
          <p:cNvPr id="18" name="文本框 17">
            <a:extLst>
              <a:ext uri="{FF2B5EF4-FFF2-40B4-BE49-F238E27FC236}">
                <a16:creationId xmlns:a16="http://schemas.microsoft.com/office/drawing/2014/main" id="{F4055FD5-1673-424B-8564-709EF3F7256D}"/>
              </a:ext>
            </a:extLst>
          </p:cNvPr>
          <p:cNvSpPr txBox="1"/>
          <p:nvPr/>
        </p:nvSpPr>
        <p:spPr>
          <a:xfrm>
            <a:off x="3910519" y="2387022"/>
            <a:ext cx="2954655" cy="369332"/>
          </a:xfrm>
          <a:prstGeom prst="rect">
            <a:avLst/>
          </a:prstGeom>
          <a:noFill/>
        </p:spPr>
        <p:txBody>
          <a:bodyPr wrap="none" rtlCol="0">
            <a:spAutoFit/>
          </a:bodyPr>
          <a:lstStyle/>
          <a:p>
            <a:r>
              <a:rPr lang="zh-CN" altLang="en-US" dirty="0"/>
              <a:t>氧化还原法、液相外延法等</a:t>
            </a:r>
          </a:p>
        </p:txBody>
      </p:sp>
      <p:pic>
        <p:nvPicPr>
          <p:cNvPr id="20" name="图片 19">
            <a:extLst>
              <a:ext uri="{FF2B5EF4-FFF2-40B4-BE49-F238E27FC236}">
                <a16:creationId xmlns:a16="http://schemas.microsoft.com/office/drawing/2014/main" id="{3543CA36-886A-4AE8-BF0E-F10F1279CF22}"/>
              </a:ext>
            </a:extLst>
          </p:cNvPr>
          <p:cNvPicPr>
            <a:picLocks noChangeAspect="1"/>
          </p:cNvPicPr>
          <p:nvPr/>
        </p:nvPicPr>
        <p:blipFill>
          <a:blip r:embed="rId2"/>
          <a:stretch>
            <a:fillRect/>
          </a:stretch>
        </p:blipFill>
        <p:spPr>
          <a:xfrm>
            <a:off x="6242076" y="2936292"/>
            <a:ext cx="5969373" cy="2598736"/>
          </a:xfrm>
          <a:prstGeom prst="rect">
            <a:avLst/>
          </a:prstGeom>
        </p:spPr>
      </p:pic>
      <p:sp>
        <p:nvSpPr>
          <p:cNvPr id="21" name="文本框 20">
            <a:extLst>
              <a:ext uri="{FF2B5EF4-FFF2-40B4-BE49-F238E27FC236}">
                <a16:creationId xmlns:a16="http://schemas.microsoft.com/office/drawing/2014/main" id="{57E58FBB-BAE0-42B0-A93B-7D48EC4C22B5}"/>
              </a:ext>
            </a:extLst>
          </p:cNvPr>
          <p:cNvSpPr txBox="1"/>
          <p:nvPr/>
        </p:nvSpPr>
        <p:spPr>
          <a:xfrm>
            <a:off x="7441658" y="5535028"/>
            <a:ext cx="3570208" cy="369332"/>
          </a:xfrm>
          <a:prstGeom prst="rect">
            <a:avLst/>
          </a:prstGeom>
          <a:noFill/>
        </p:spPr>
        <p:txBody>
          <a:bodyPr wrap="none" rtlCol="0">
            <a:spAutoFit/>
          </a:bodyPr>
          <a:lstStyle/>
          <a:p>
            <a:r>
              <a:rPr lang="zh-CN" altLang="en-US" dirty="0"/>
              <a:t>图</a:t>
            </a:r>
            <a:r>
              <a:rPr lang="en-US" altLang="zh-CN" dirty="0"/>
              <a:t>2.CVD</a:t>
            </a:r>
            <a:r>
              <a:rPr lang="zh-CN" altLang="en-US" dirty="0"/>
              <a:t>法制备石墨烯设备原理图</a:t>
            </a:r>
          </a:p>
        </p:txBody>
      </p:sp>
      <p:sp>
        <p:nvSpPr>
          <p:cNvPr id="22" name="文本框 21">
            <a:extLst>
              <a:ext uri="{FF2B5EF4-FFF2-40B4-BE49-F238E27FC236}">
                <a16:creationId xmlns:a16="http://schemas.microsoft.com/office/drawing/2014/main" id="{DBBED9EB-F868-48EC-A23B-ADACD6D977FC}"/>
              </a:ext>
            </a:extLst>
          </p:cNvPr>
          <p:cNvSpPr txBox="1"/>
          <p:nvPr/>
        </p:nvSpPr>
        <p:spPr>
          <a:xfrm>
            <a:off x="6526493" y="6183389"/>
            <a:ext cx="5021341" cy="923330"/>
          </a:xfrm>
          <a:prstGeom prst="rect">
            <a:avLst/>
          </a:prstGeom>
          <a:noFill/>
        </p:spPr>
        <p:txBody>
          <a:bodyPr wrap="square" rtlCol="0">
            <a:spAutoFit/>
          </a:bodyPr>
          <a:lstStyle/>
          <a:p>
            <a:r>
              <a:rPr lang="en-US" altLang="zh-CN" dirty="0"/>
              <a:t>[2]</a:t>
            </a:r>
            <a:r>
              <a:rPr lang="zh-CN" altLang="en-US" dirty="0"/>
              <a:t>熊先杰</a:t>
            </a:r>
            <a:r>
              <a:rPr lang="en-US" altLang="zh-CN" dirty="0"/>
              <a:t>.</a:t>
            </a:r>
            <a:r>
              <a:rPr lang="zh-CN" altLang="en-US" dirty="0"/>
              <a:t>石墨烯上范德华外延</a:t>
            </a:r>
            <a:r>
              <a:rPr lang="en-US" altLang="zh-CN" dirty="0">
                <a:latin typeface="Times New Roman" panose="02020603050405020304" pitchFamily="18" charset="0"/>
                <a:cs typeface="Times New Roman" panose="02020603050405020304" pitchFamily="18" charset="0"/>
              </a:rPr>
              <a:t>AIN</a:t>
            </a:r>
            <a:r>
              <a:rPr lang="zh-CN" altLang="en-US" dirty="0"/>
              <a:t>纳米柱的光学性质研究</a:t>
            </a:r>
            <a:r>
              <a:rPr lang="en-US" altLang="zh-CN" dirty="0"/>
              <a:t>,</a:t>
            </a:r>
            <a:r>
              <a:rPr lang="zh-CN" altLang="en-US" dirty="0"/>
              <a:t>苏州大学（</a:t>
            </a:r>
            <a:r>
              <a:rPr lang="en-US" altLang="zh-CN" dirty="0"/>
              <a:t>2020</a:t>
            </a:r>
            <a:r>
              <a:rPr lang="zh-CN" altLang="en-US" dirty="0"/>
              <a:t>）</a:t>
            </a:r>
          </a:p>
          <a:p>
            <a:endParaRPr lang="zh-CN" altLang="en-US" dirty="0"/>
          </a:p>
        </p:txBody>
      </p:sp>
      <p:sp>
        <p:nvSpPr>
          <p:cNvPr id="23" name="文本框 22">
            <a:extLst>
              <a:ext uri="{FF2B5EF4-FFF2-40B4-BE49-F238E27FC236}">
                <a16:creationId xmlns:a16="http://schemas.microsoft.com/office/drawing/2014/main" id="{19E35A49-2104-4173-B499-D54419C0B6AD}"/>
              </a:ext>
            </a:extLst>
          </p:cNvPr>
          <p:cNvSpPr txBox="1"/>
          <p:nvPr/>
        </p:nvSpPr>
        <p:spPr>
          <a:xfrm>
            <a:off x="536024" y="3299220"/>
            <a:ext cx="5559976" cy="2353786"/>
          </a:xfrm>
          <a:prstGeom prst="rect">
            <a:avLst/>
          </a:prstGeom>
          <a:noFill/>
        </p:spPr>
        <p:txBody>
          <a:bodyPr wrap="square" rtlCol="0">
            <a:spAutoFit/>
          </a:bodyPr>
          <a:lstStyle/>
          <a:p>
            <a:pPr>
              <a:lnSpc>
                <a:spcPct val="150000"/>
              </a:lnSpc>
            </a:pPr>
            <a:r>
              <a:rPr lang="zh-CN" altLang="en-US" sz="2000" dirty="0"/>
              <a:t>一、</a:t>
            </a:r>
            <a:r>
              <a:rPr lang="en-US" altLang="zh-CN" sz="2000" dirty="0"/>
              <a:t>CVD</a:t>
            </a:r>
            <a:r>
              <a:rPr lang="zh-CN" altLang="en-US" sz="2000" dirty="0"/>
              <a:t>法：一般选用过渡金属作为衬底（如</a:t>
            </a:r>
            <a:r>
              <a:rPr lang="en-US" altLang="zh-CN" sz="2000" dirty="0">
                <a:latin typeface="Times New Roman" panose="02020603050405020304" pitchFamily="18" charset="0"/>
                <a:cs typeface="Times New Roman" panose="02020603050405020304" pitchFamily="18" charset="0"/>
              </a:rPr>
              <a:t>Cu</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Ni</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Pt</a:t>
            </a:r>
            <a:r>
              <a:rPr lang="zh-CN" altLang="en-US" sz="2000" dirty="0"/>
              <a:t>等</a:t>
            </a:r>
            <a:r>
              <a:rPr lang="en-US" altLang="zh-CN" sz="2000" dirty="0"/>
              <a:t>)</a:t>
            </a:r>
            <a:r>
              <a:rPr lang="zh-CN" altLang="en-US" sz="2000" dirty="0"/>
              <a:t>，以气态碳氢化合物</a:t>
            </a:r>
            <a:r>
              <a:rPr lang="en-US" altLang="zh-CN" sz="2000" dirty="0"/>
              <a:t>(</a:t>
            </a:r>
            <a:r>
              <a:rPr lang="zh-CN" altLang="en-US" sz="2000" dirty="0"/>
              <a:t>如</a:t>
            </a:r>
            <a:r>
              <a:rPr lang="en-US" altLang="zh-CN" sz="2000" dirty="0">
                <a:latin typeface="Times New Roman" panose="02020603050405020304" pitchFamily="18" charset="0"/>
                <a:cs typeface="Times New Roman" panose="02020603050405020304" pitchFamily="18" charset="0"/>
              </a:rPr>
              <a:t>CH4</a:t>
            </a:r>
            <a:r>
              <a:rPr lang="en-US" altLang="zh-CN" sz="2000" dirty="0"/>
              <a:t>)</a:t>
            </a:r>
            <a:r>
              <a:rPr lang="zh-CN" altLang="en-US" sz="2000" dirty="0"/>
              <a:t>为碳源，在高温下裂解，吸附在金属衬底表面形成游离</a:t>
            </a:r>
            <a:r>
              <a:rPr lang="en-US" altLang="zh-CN" sz="2000" dirty="0"/>
              <a:t>C</a:t>
            </a:r>
            <a:r>
              <a:rPr lang="zh-CN" altLang="en-US" sz="2000" dirty="0"/>
              <a:t>原子，降温过程中相邻游离</a:t>
            </a:r>
            <a:r>
              <a:rPr lang="en-US" altLang="zh-CN" sz="2000" dirty="0"/>
              <a:t>C</a:t>
            </a:r>
            <a:r>
              <a:rPr lang="zh-CN" altLang="en-US" sz="2000" dirty="0"/>
              <a:t>原子以</a:t>
            </a:r>
            <a:r>
              <a:rPr lang="en-US" altLang="zh-CN" sz="2000" dirty="0"/>
              <a:t>SP</a:t>
            </a:r>
            <a:r>
              <a:rPr lang="en-US" altLang="zh-CN" sz="2000" baseline="30000" dirty="0"/>
              <a:t>2</a:t>
            </a:r>
            <a:r>
              <a:rPr lang="zh-CN" altLang="en-US" sz="2000" dirty="0"/>
              <a:t>键合形成石墨烯，多余的副产物通常会由载气除去</a:t>
            </a:r>
            <a:r>
              <a:rPr lang="en-US" altLang="zh-CN" sz="2000" baseline="30000" dirty="0"/>
              <a:t>[2]</a:t>
            </a:r>
          </a:p>
        </p:txBody>
      </p:sp>
    </p:spTree>
    <p:extLst>
      <p:ext uri="{BB962C8B-B14F-4D97-AF65-F5344CB8AC3E}">
        <p14:creationId xmlns:p14="http://schemas.microsoft.com/office/powerpoint/2010/main" val="6398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08606-2115-499A-B963-E029BC5A6F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2</a:t>
            </a:r>
            <a:r>
              <a:rPr lang="zh-CN" altLang="en-US" sz="3200" dirty="0">
                <a:solidFill>
                  <a:srgbClr val="24585F"/>
                </a:solidFill>
                <a:latin typeface="阿里巴巴普惠体 Medium" panose="00020600040101010101" charset="-122"/>
                <a:ea typeface="阿里巴巴普惠体 Medium" panose="00020600040101010101" charset="-122"/>
              </a:rPr>
              <a:t>、技术过程</a:t>
            </a:r>
          </a:p>
        </p:txBody>
      </p:sp>
      <p:sp>
        <p:nvSpPr>
          <p:cNvPr id="5" name="文本框 4">
            <a:extLst>
              <a:ext uri="{FF2B5EF4-FFF2-40B4-BE49-F238E27FC236}">
                <a16:creationId xmlns:a16="http://schemas.microsoft.com/office/drawing/2014/main" id="{353E20F1-E0FC-4E96-A150-5660E33E9521}"/>
              </a:ext>
            </a:extLst>
          </p:cNvPr>
          <p:cNvSpPr txBox="1"/>
          <p:nvPr/>
        </p:nvSpPr>
        <p:spPr>
          <a:xfrm>
            <a:off x="1051161" y="897321"/>
            <a:ext cx="9087439" cy="968791"/>
          </a:xfrm>
          <a:prstGeom prst="rect">
            <a:avLst/>
          </a:prstGeom>
          <a:noFill/>
        </p:spPr>
        <p:txBody>
          <a:bodyPr wrap="square" rtlCol="0">
            <a:spAutoFit/>
          </a:bodyPr>
          <a:lstStyle/>
          <a:p>
            <a:pPr>
              <a:lnSpc>
                <a:spcPct val="150000"/>
              </a:lnSpc>
            </a:pPr>
            <a:r>
              <a:rPr lang="zh-CN" altLang="en-US" sz="2000" dirty="0"/>
              <a:t>二、</a:t>
            </a:r>
            <a:r>
              <a:rPr lang="en-US" altLang="zh-CN" sz="2000" dirty="0" err="1"/>
              <a:t>SiC</a:t>
            </a:r>
            <a:r>
              <a:rPr lang="zh-CN" altLang="en-US" sz="2000" dirty="0"/>
              <a:t>外延法</a:t>
            </a:r>
            <a:r>
              <a:rPr lang="en-US" altLang="zh-CN" sz="2000" dirty="0"/>
              <a:t>:</a:t>
            </a:r>
            <a:r>
              <a:rPr lang="zh-CN" altLang="en-US" sz="2000" dirty="0"/>
              <a:t> </a:t>
            </a:r>
            <a:r>
              <a:rPr lang="en-US" altLang="zh-CN" sz="2000" dirty="0" err="1"/>
              <a:t>SiC</a:t>
            </a:r>
            <a:r>
              <a:rPr lang="zh-CN" altLang="en-US" sz="2000" dirty="0"/>
              <a:t>在高温下（超过</a:t>
            </a:r>
            <a:r>
              <a:rPr lang="en-US" altLang="zh-CN" sz="2000" dirty="0"/>
              <a:t>1200</a:t>
            </a:r>
            <a:r>
              <a:rPr lang="zh-CN" altLang="en-US" sz="2000" dirty="0"/>
              <a:t>℃）硅碳键会发生断裂，</a:t>
            </a:r>
            <a:r>
              <a:rPr lang="en-US" altLang="zh-CN" sz="2000" dirty="0"/>
              <a:t>Si</a:t>
            </a:r>
            <a:r>
              <a:rPr lang="zh-CN" altLang="en-US" sz="2000" dirty="0"/>
              <a:t>原子从衬底表面升华，留下的Ｃ原子发生重构形成石墨烯薄膜。</a:t>
            </a:r>
            <a:r>
              <a:rPr lang="en-US" altLang="zh-CN" sz="2000" baseline="30000" dirty="0"/>
              <a:t>[2]</a:t>
            </a:r>
            <a:endParaRPr lang="zh-CN" altLang="en-US" sz="2000" baseline="30000" dirty="0"/>
          </a:p>
        </p:txBody>
      </p:sp>
      <p:sp>
        <p:nvSpPr>
          <p:cNvPr id="7" name="文本框 6">
            <a:extLst>
              <a:ext uri="{FF2B5EF4-FFF2-40B4-BE49-F238E27FC236}">
                <a16:creationId xmlns:a16="http://schemas.microsoft.com/office/drawing/2014/main" id="{E0169538-17A6-40EA-A60A-9DF8D7E8FAF0}"/>
              </a:ext>
            </a:extLst>
          </p:cNvPr>
          <p:cNvSpPr txBox="1"/>
          <p:nvPr/>
        </p:nvSpPr>
        <p:spPr>
          <a:xfrm>
            <a:off x="667235" y="2737186"/>
            <a:ext cx="6014056" cy="3277116"/>
          </a:xfrm>
          <a:prstGeom prst="rect">
            <a:avLst/>
          </a:prstGeom>
          <a:noFill/>
        </p:spPr>
        <p:txBody>
          <a:bodyPr wrap="square">
            <a:spAutoFit/>
          </a:bodyPr>
          <a:lstStyle/>
          <a:p>
            <a:pPr>
              <a:lnSpc>
                <a:spcPct val="150000"/>
              </a:lnSpc>
            </a:pPr>
            <a:r>
              <a:rPr lang="zh-CN" altLang="en-US" sz="2000" dirty="0"/>
              <a:t>工艺过程：</a:t>
            </a:r>
            <a:r>
              <a:rPr lang="en-US" altLang="zh-CN" sz="2000" dirty="0"/>
              <a:t>1</a:t>
            </a:r>
            <a:r>
              <a:rPr lang="zh-CN" altLang="en-US" sz="2000" dirty="0"/>
              <a:t>、选用金属衬底沉积石墨烯后</a:t>
            </a:r>
            <a:r>
              <a:rPr lang="en-US" altLang="zh-CN" sz="2000" dirty="0">
                <a:sym typeface="Wingdings" panose="05000000000000000000" pitchFamily="2" charset="2"/>
              </a:rPr>
              <a:t>:</a:t>
            </a:r>
            <a:r>
              <a:rPr lang="zh-CN" altLang="en-US" sz="2000" dirty="0">
                <a:sym typeface="Wingdings" panose="05000000000000000000" pitchFamily="2" charset="2"/>
              </a:rPr>
              <a:t> </a:t>
            </a:r>
            <a:r>
              <a:rPr lang="en-US" altLang="zh-CN" sz="2000" dirty="0">
                <a:sym typeface="Wingdings" panose="05000000000000000000" pitchFamily="2" charset="2"/>
              </a:rPr>
              <a:t>(1)</a:t>
            </a:r>
            <a:r>
              <a:rPr lang="zh-CN" altLang="en-US" sz="2000" dirty="0"/>
              <a:t>通过化学或物理手段剥离石墨烯再转移到目标衬底（如蓝宝石）上，再进行外延。</a:t>
            </a:r>
            <a:endParaRPr lang="en-US" altLang="zh-CN" sz="2000" dirty="0"/>
          </a:p>
          <a:p>
            <a:pPr>
              <a:lnSpc>
                <a:spcPct val="150000"/>
              </a:lnSpc>
            </a:pPr>
            <a:r>
              <a:rPr lang="en-US" altLang="zh-CN" sz="2000" dirty="0"/>
              <a:t>(2</a:t>
            </a:r>
            <a:r>
              <a:rPr lang="zh-CN" altLang="en-US" sz="2000" dirty="0"/>
              <a:t>）继续外延，之后将外延层剥离转移到目标衬底上</a:t>
            </a:r>
            <a:endParaRPr lang="en-US" altLang="zh-CN" sz="2000" dirty="0"/>
          </a:p>
          <a:p>
            <a:pPr>
              <a:lnSpc>
                <a:spcPct val="150000"/>
              </a:lnSpc>
            </a:pPr>
            <a:r>
              <a:rPr lang="zh-CN" altLang="en-US" sz="2000" dirty="0"/>
              <a:t>优点：衬底具有催化作用，生长的石墨烯质量高</a:t>
            </a:r>
            <a:endParaRPr lang="en-US" altLang="zh-CN" sz="2000" dirty="0"/>
          </a:p>
          <a:p>
            <a:pPr>
              <a:lnSpc>
                <a:spcPct val="150000"/>
              </a:lnSpc>
            </a:pPr>
            <a:r>
              <a:rPr lang="zh-CN" altLang="en-US" sz="2000" dirty="0"/>
              <a:t>缺点：转移易破坏石墨烯的完整性或者引入污染物。</a:t>
            </a:r>
            <a:endParaRPr lang="en-US" altLang="zh-CN" sz="2000" dirty="0"/>
          </a:p>
          <a:p>
            <a:pPr>
              <a:lnSpc>
                <a:spcPct val="150000"/>
              </a:lnSpc>
            </a:pPr>
            <a:r>
              <a:rPr lang="en-US" altLang="zh-CN" sz="2000" dirty="0"/>
              <a:t>2</a:t>
            </a:r>
            <a:r>
              <a:rPr lang="zh-CN" altLang="en-US" sz="2000" dirty="0"/>
              <a:t>、在目标衬底上直接沉积石墨烯，之后外延</a:t>
            </a:r>
            <a:endParaRPr lang="en-US" altLang="zh-CN" sz="2000" dirty="0"/>
          </a:p>
        </p:txBody>
      </p:sp>
      <p:sp>
        <p:nvSpPr>
          <p:cNvPr id="13" name="文本框 12">
            <a:extLst>
              <a:ext uri="{FF2B5EF4-FFF2-40B4-BE49-F238E27FC236}">
                <a16:creationId xmlns:a16="http://schemas.microsoft.com/office/drawing/2014/main" id="{3059285F-0F60-4CC4-9549-0011ADFC9832}"/>
              </a:ext>
            </a:extLst>
          </p:cNvPr>
          <p:cNvSpPr txBox="1"/>
          <p:nvPr/>
        </p:nvSpPr>
        <p:spPr>
          <a:xfrm>
            <a:off x="7627300" y="6383728"/>
            <a:ext cx="4615221" cy="369332"/>
          </a:xfrm>
          <a:prstGeom prst="rect">
            <a:avLst/>
          </a:prstGeom>
          <a:noFill/>
        </p:spPr>
        <p:txBody>
          <a:bodyPr wrap="square">
            <a:spAutoFit/>
          </a:bodyPr>
          <a:lstStyle/>
          <a:p>
            <a:r>
              <a:rPr lang="fr-FR" altLang="zh-CN" dirty="0">
                <a:latin typeface="Times New Roman" panose="02020603050405020304" pitchFamily="18" charset="0"/>
                <a:cs typeface="Times New Roman" panose="02020603050405020304" pitchFamily="18" charset="0"/>
              </a:rPr>
              <a:t>[3]J.Kim</a:t>
            </a:r>
            <a:r>
              <a:rPr lang="en-US" altLang="zh-CN" dirty="0">
                <a:latin typeface="Times New Roman" panose="02020603050405020304" pitchFamily="18" charset="0"/>
                <a:cs typeface="Times New Roman" panose="02020603050405020304" pitchFamily="18" charset="0"/>
              </a:rPr>
              <a:t>,et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al,</a:t>
            </a:r>
            <a:r>
              <a:rPr lang="fr-FR" altLang="zh-CN" dirty="0">
                <a:latin typeface="Times New Roman" panose="02020603050405020304" pitchFamily="18" charset="0"/>
                <a:cs typeface="Times New Roman" panose="02020603050405020304" pitchFamily="18" charset="0"/>
              </a:rPr>
              <a:t> Nat. Commun. 5, 4836 (2014).</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BC366BF-4FDC-4670-AD65-E937C76F4FB2}"/>
              </a:ext>
            </a:extLst>
          </p:cNvPr>
          <p:cNvPicPr>
            <a:picLocks noChangeAspect="1"/>
          </p:cNvPicPr>
          <p:nvPr/>
        </p:nvPicPr>
        <p:blipFill>
          <a:blip r:embed="rId2"/>
          <a:stretch>
            <a:fillRect/>
          </a:stretch>
        </p:blipFill>
        <p:spPr>
          <a:xfrm>
            <a:off x="6623166" y="2868011"/>
            <a:ext cx="5568834" cy="2724321"/>
          </a:xfrm>
          <a:prstGeom prst="rect">
            <a:avLst/>
          </a:prstGeom>
        </p:spPr>
      </p:pic>
      <p:sp>
        <p:nvSpPr>
          <p:cNvPr id="8" name="文本框 7">
            <a:extLst>
              <a:ext uri="{FF2B5EF4-FFF2-40B4-BE49-F238E27FC236}">
                <a16:creationId xmlns:a16="http://schemas.microsoft.com/office/drawing/2014/main" id="{62D4C36E-2EB8-4840-90F8-CAE6A4CAB776}"/>
              </a:ext>
            </a:extLst>
          </p:cNvPr>
          <p:cNvSpPr txBox="1"/>
          <p:nvPr/>
        </p:nvSpPr>
        <p:spPr>
          <a:xfrm>
            <a:off x="7775205" y="5829636"/>
            <a:ext cx="3358612" cy="369332"/>
          </a:xfrm>
          <a:prstGeom prst="rect">
            <a:avLst/>
          </a:prstGeom>
          <a:noFill/>
        </p:spPr>
        <p:txBody>
          <a:bodyPr wrap="none" rtlCol="0">
            <a:spAutoFit/>
          </a:bodyPr>
          <a:lstStyle/>
          <a:p>
            <a:r>
              <a:rPr lang="zh-CN" altLang="en-US" dirty="0"/>
              <a:t>图</a:t>
            </a:r>
            <a:r>
              <a:rPr lang="en-US" altLang="zh-CN" dirty="0"/>
              <a:t>3.</a:t>
            </a:r>
            <a:r>
              <a:rPr lang="zh-CN" altLang="en-US" dirty="0"/>
              <a:t>石墨烯上外延薄膜层的转移</a:t>
            </a:r>
          </a:p>
        </p:txBody>
      </p:sp>
    </p:spTree>
    <p:extLst>
      <p:ext uri="{BB962C8B-B14F-4D97-AF65-F5344CB8AC3E}">
        <p14:creationId xmlns:p14="http://schemas.microsoft.com/office/powerpoint/2010/main" val="2195190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08606-2115-499A-B963-E029BC5A6F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2</a:t>
            </a:r>
            <a:r>
              <a:rPr lang="zh-CN" altLang="en-US" sz="3200" dirty="0">
                <a:solidFill>
                  <a:srgbClr val="24585F"/>
                </a:solidFill>
                <a:latin typeface="阿里巴巴普惠体 Medium" panose="00020600040101010101" charset="-122"/>
                <a:ea typeface="阿里巴巴普惠体 Medium" panose="00020600040101010101" charset="-122"/>
              </a:rPr>
              <a:t>、技术过程</a:t>
            </a:r>
          </a:p>
        </p:txBody>
      </p:sp>
      <p:sp>
        <p:nvSpPr>
          <p:cNvPr id="6" name="文本框 5">
            <a:extLst>
              <a:ext uri="{FF2B5EF4-FFF2-40B4-BE49-F238E27FC236}">
                <a16:creationId xmlns:a16="http://schemas.microsoft.com/office/drawing/2014/main" id="{FBABBB14-B7EC-4704-B21C-561A7A8CAE42}"/>
              </a:ext>
            </a:extLst>
          </p:cNvPr>
          <p:cNvSpPr txBox="1"/>
          <p:nvPr/>
        </p:nvSpPr>
        <p:spPr>
          <a:xfrm>
            <a:off x="610135" y="959753"/>
            <a:ext cx="2422458" cy="461665"/>
          </a:xfrm>
          <a:prstGeom prst="rect">
            <a:avLst/>
          </a:prstGeom>
          <a:noFill/>
        </p:spPr>
        <p:txBody>
          <a:bodyPr wrap="none" rtlCol="0">
            <a:spAutoFit/>
          </a:bodyPr>
          <a:lstStyle/>
          <a:p>
            <a:r>
              <a:rPr lang="en-US" altLang="zh-CN" sz="2400" dirty="0"/>
              <a:t>2.1</a:t>
            </a:r>
            <a:r>
              <a:rPr lang="zh-CN" altLang="en-US" sz="2400" dirty="0"/>
              <a:t>石墨烯的处理</a:t>
            </a:r>
          </a:p>
        </p:txBody>
      </p:sp>
      <p:sp>
        <p:nvSpPr>
          <p:cNvPr id="2" name="文本框 1">
            <a:extLst>
              <a:ext uri="{FF2B5EF4-FFF2-40B4-BE49-F238E27FC236}">
                <a16:creationId xmlns:a16="http://schemas.microsoft.com/office/drawing/2014/main" id="{652265FC-8A28-4C7B-A678-8A86F72A3D63}"/>
              </a:ext>
            </a:extLst>
          </p:cNvPr>
          <p:cNvSpPr txBox="1"/>
          <p:nvPr/>
        </p:nvSpPr>
        <p:spPr>
          <a:xfrm>
            <a:off x="1439874" y="1367609"/>
            <a:ext cx="9213165" cy="1430456"/>
          </a:xfrm>
          <a:prstGeom prst="rect">
            <a:avLst/>
          </a:prstGeom>
          <a:noFill/>
        </p:spPr>
        <p:txBody>
          <a:bodyPr wrap="square" rtlCol="0">
            <a:spAutoFit/>
          </a:bodyPr>
          <a:lstStyle/>
          <a:p>
            <a:pPr>
              <a:lnSpc>
                <a:spcPct val="150000"/>
              </a:lnSpc>
            </a:pPr>
            <a:r>
              <a:rPr lang="zh-CN" altLang="en-US" sz="2000" dirty="0"/>
              <a:t>问题：由于石墨烯表面缺乏悬挂键，也造成石墨烯表面化学活性弱，</a:t>
            </a:r>
            <a:r>
              <a:rPr lang="en-US" altLang="zh-CN" sz="2000" dirty="0"/>
              <a:t>Al</a:t>
            </a:r>
            <a:r>
              <a:rPr lang="zh-CN" altLang="en-US" sz="2000" dirty="0"/>
              <a:t>原子在表面迁移速率低，影响成核生长</a:t>
            </a:r>
            <a:endParaRPr lang="en-US" altLang="zh-CN" sz="2000" dirty="0"/>
          </a:p>
          <a:p>
            <a:pPr>
              <a:lnSpc>
                <a:spcPct val="150000"/>
              </a:lnSpc>
            </a:pPr>
            <a:r>
              <a:rPr lang="zh-CN" altLang="en-US" sz="2000" dirty="0"/>
              <a:t>解决：对石墨烯进行表面处理，利用（</a:t>
            </a:r>
            <a:r>
              <a:rPr lang="en-US" altLang="zh-CN" sz="2000" dirty="0"/>
              <a:t>N2</a:t>
            </a:r>
            <a:r>
              <a:rPr lang="zh-CN" altLang="en-US" sz="2000" dirty="0"/>
              <a:t>）等离子体刻蚀等方法来改善化学活性</a:t>
            </a:r>
          </a:p>
        </p:txBody>
      </p:sp>
      <p:pic>
        <p:nvPicPr>
          <p:cNvPr id="5" name="图片 4">
            <a:extLst>
              <a:ext uri="{FF2B5EF4-FFF2-40B4-BE49-F238E27FC236}">
                <a16:creationId xmlns:a16="http://schemas.microsoft.com/office/drawing/2014/main" id="{CED96DF4-70CE-482A-B78C-DA939136EE71}"/>
              </a:ext>
            </a:extLst>
          </p:cNvPr>
          <p:cNvPicPr>
            <a:picLocks noChangeAspect="1"/>
          </p:cNvPicPr>
          <p:nvPr/>
        </p:nvPicPr>
        <p:blipFill rotWithShape="1">
          <a:blip r:embed="rId3"/>
          <a:srcRect t="6348"/>
          <a:stretch/>
        </p:blipFill>
        <p:spPr>
          <a:xfrm>
            <a:off x="4183242" y="2761912"/>
            <a:ext cx="3431873" cy="3422836"/>
          </a:xfrm>
          <a:prstGeom prst="rect">
            <a:avLst/>
          </a:prstGeom>
        </p:spPr>
      </p:pic>
      <p:sp>
        <p:nvSpPr>
          <p:cNvPr id="3" name="文本框 2">
            <a:extLst>
              <a:ext uri="{FF2B5EF4-FFF2-40B4-BE49-F238E27FC236}">
                <a16:creationId xmlns:a16="http://schemas.microsoft.com/office/drawing/2014/main" id="{E256C903-6347-47F7-A75E-A59DCA9DC7D2}"/>
              </a:ext>
            </a:extLst>
          </p:cNvPr>
          <p:cNvSpPr txBox="1"/>
          <p:nvPr/>
        </p:nvSpPr>
        <p:spPr>
          <a:xfrm>
            <a:off x="8585504" y="3569993"/>
            <a:ext cx="184731" cy="369332"/>
          </a:xfrm>
          <a:prstGeom prst="rect">
            <a:avLst/>
          </a:prstGeom>
          <a:noFill/>
        </p:spPr>
        <p:txBody>
          <a:bodyPr wrap="none" rtlCol="0">
            <a:spAutoFit/>
          </a:bodyPr>
          <a:lstStyle/>
          <a:p>
            <a:endParaRPr lang="zh-CN" altLang="en-US" dirty="0"/>
          </a:p>
        </p:txBody>
      </p:sp>
      <p:sp>
        <p:nvSpPr>
          <p:cNvPr id="7" name="文本框 6">
            <a:extLst>
              <a:ext uri="{FF2B5EF4-FFF2-40B4-BE49-F238E27FC236}">
                <a16:creationId xmlns:a16="http://schemas.microsoft.com/office/drawing/2014/main" id="{30390A6F-31D9-4A7B-AC82-A9E70A65A9F5}"/>
              </a:ext>
            </a:extLst>
          </p:cNvPr>
          <p:cNvSpPr txBox="1"/>
          <p:nvPr/>
        </p:nvSpPr>
        <p:spPr>
          <a:xfrm>
            <a:off x="7802516" y="3586321"/>
            <a:ext cx="3860292" cy="1712135"/>
          </a:xfrm>
          <a:prstGeom prst="rect">
            <a:avLst/>
          </a:prstGeom>
          <a:noFill/>
        </p:spPr>
        <p:txBody>
          <a:bodyPr wrap="square" rtlCol="0">
            <a:spAutoFit/>
          </a:bodyPr>
          <a:lstStyle/>
          <a:p>
            <a:pPr>
              <a:lnSpc>
                <a:spcPct val="150000"/>
              </a:lnSpc>
            </a:pPr>
            <a:r>
              <a:rPr lang="zh-CN" altLang="en-US" dirty="0"/>
              <a:t>特征峰：</a:t>
            </a:r>
            <a:r>
              <a:rPr lang="en-US" altLang="zh-CN" dirty="0"/>
              <a:t>D</a:t>
            </a:r>
            <a:r>
              <a:rPr lang="zh-CN" altLang="en-US" dirty="0"/>
              <a:t>峰（声子与缺陷的散射，表征石墨烯中原子排列无序性程度）、</a:t>
            </a:r>
            <a:r>
              <a:rPr lang="en-US" altLang="zh-CN" dirty="0"/>
              <a:t>G</a:t>
            </a:r>
            <a:r>
              <a:rPr lang="zh-CN" altLang="en-US" dirty="0"/>
              <a:t>峰（石墨烯特征峰，表征石墨烯层数）、</a:t>
            </a:r>
            <a:r>
              <a:rPr lang="en-US" altLang="zh-CN" dirty="0"/>
              <a:t>2D</a:t>
            </a:r>
            <a:r>
              <a:rPr lang="zh-CN" altLang="en-US" dirty="0"/>
              <a:t>峰</a:t>
            </a:r>
          </a:p>
        </p:txBody>
      </p:sp>
      <p:sp>
        <p:nvSpPr>
          <p:cNvPr id="8" name="文本框 7">
            <a:extLst>
              <a:ext uri="{FF2B5EF4-FFF2-40B4-BE49-F238E27FC236}">
                <a16:creationId xmlns:a16="http://schemas.microsoft.com/office/drawing/2014/main" id="{63B14D46-EDA8-4CA3-8641-E9D88D14051B}"/>
              </a:ext>
            </a:extLst>
          </p:cNvPr>
          <p:cNvSpPr txBox="1"/>
          <p:nvPr/>
        </p:nvSpPr>
        <p:spPr>
          <a:xfrm>
            <a:off x="7006832" y="6423744"/>
            <a:ext cx="5367683" cy="369332"/>
          </a:xfrm>
          <a:prstGeom prst="rect">
            <a:avLst/>
          </a:prstGeom>
          <a:noFill/>
        </p:spPr>
        <p:txBody>
          <a:bodyPr wrap="square">
            <a:spAutoFit/>
          </a:bodyPr>
          <a:lstStyle/>
          <a:p>
            <a:r>
              <a:rPr lang="fr-FR" altLang="zh-CN" dirty="0">
                <a:solidFill>
                  <a:srgbClr val="000000"/>
                </a:solidFill>
                <a:effectLst/>
                <a:latin typeface="Times New Roman" panose="02020603050405020304" pitchFamily="18" charset="0"/>
                <a:cs typeface="Times New Roman" panose="02020603050405020304" pitchFamily="18" charset="0"/>
              </a:rPr>
              <a:t>H.L. C</a:t>
            </a:r>
            <a:r>
              <a:rPr lang="en-US" altLang="zh-CN" dirty="0">
                <a:solidFill>
                  <a:srgbClr val="000000"/>
                </a:solidFill>
                <a:effectLst/>
                <a:latin typeface="Times New Roman" panose="02020603050405020304" pitchFamily="18" charset="0"/>
                <a:cs typeface="Times New Roman" panose="02020603050405020304" pitchFamily="18" charset="0"/>
              </a:rPr>
              <a:t>hang et al</a:t>
            </a:r>
            <a:r>
              <a:rPr lang="en-US" altLang="zh-CN" dirty="0">
                <a:solidFill>
                  <a:srgbClr val="000000"/>
                </a:solidFill>
                <a:latin typeface="Times New Roman" panose="02020603050405020304" pitchFamily="18" charset="0"/>
                <a:cs typeface="Times New Roman" panose="02020603050405020304" pitchFamily="18" charset="0"/>
              </a:rPr>
              <a:t>,</a:t>
            </a:r>
            <a:r>
              <a:rPr lang="zh-CN" altLang="en-US" dirty="0">
                <a:solidFill>
                  <a:srgbClr val="000000"/>
                </a:solidFill>
                <a:latin typeface="Times New Roman" panose="02020603050405020304" pitchFamily="18" charset="0"/>
                <a:cs typeface="Times New Roman" panose="02020603050405020304" pitchFamily="18" charset="0"/>
              </a:rPr>
              <a:t> </a:t>
            </a:r>
            <a:r>
              <a:rPr lang="fr-FR" altLang="zh-CN" dirty="0">
                <a:solidFill>
                  <a:srgbClr val="000000"/>
                </a:solidFill>
                <a:effectLst/>
                <a:latin typeface="Times New Roman" panose="02020603050405020304" pitchFamily="18" charset="0"/>
                <a:cs typeface="Times New Roman" panose="02020603050405020304" pitchFamily="18" charset="0"/>
              </a:rPr>
              <a:t>Appl. Phys. Lett. </a:t>
            </a:r>
            <a:r>
              <a:rPr lang="fr-FR" altLang="zh-CN" b="1" dirty="0">
                <a:solidFill>
                  <a:srgbClr val="000000"/>
                </a:solidFill>
                <a:effectLst/>
                <a:latin typeface="Times New Roman" panose="02020603050405020304" pitchFamily="18" charset="0"/>
                <a:cs typeface="Times New Roman" panose="02020603050405020304" pitchFamily="18" charset="0"/>
              </a:rPr>
              <a:t>114</a:t>
            </a:r>
            <a:r>
              <a:rPr lang="fr-FR" altLang="zh-CN" dirty="0">
                <a:solidFill>
                  <a:srgbClr val="000000"/>
                </a:solidFill>
                <a:effectLst/>
                <a:latin typeface="Times New Roman" panose="02020603050405020304" pitchFamily="18" charset="0"/>
                <a:cs typeface="Times New Roman" panose="02020603050405020304" pitchFamily="18" charset="0"/>
              </a:rPr>
              <a:t>, 091107 (2019)</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C3E8F7D2-12A2-46F6-9F21-31D843F526B5}"/>
              </a:ext>
            </a:extLst>
          </p:cNvPr>
          <p:cNvSpPr txBox="1"/>
          <p:nvPr/>
        </p:nvSpPr>
        <p:spPr>
          <a:xfrm>
            <a:off x="610134" y="3807778"/>
            <a:ext cx="3385707" cy="1430456"/>
          </a:xfrm>
          <a:prstGeom prst="rect">
            <a:avLst/>
          </a:prstGeom>
          <a:noFill/>
        </p:spPr>
        <p:txBody>
          <a:bodyPr wrap="square" rtlCol="0">
            <a:spAutoFit/>
          </a:bodyPr>
          <a:lstStyle/>
          <a:p>
            <a:pPr>
              <a:lnSpc>
                <a:spcPct val="150000"/>
              </a:lnSpc>
            </a:pPr>
            <a:r>
              <a:rPr lang="en-US" altLang="zh-CN" sz="2000" dirty="0"/>
              <a:t>D</a:t>
            </a:r>
            <a:r>
              <a:rPr lang="zh-CN" altLang="en-US" sz="2000" dirty="0"/>
              <a:t>峰的强度有了明显提高，说明石墨烯表面缺陷（悬挂键）增多</a:t>
            </a:r>
          </a:p>
        </p:txBody>
      </p:sp>
      <p:sp>
        <p:nvSpPr>
          <p:cNvPr id="10" name="文本框 9">
            <a:extLst>
              <a:ext uri="{FF2B5EF4-FFF2-40B4-BE49-F238E27FC236}">
                <a16:creationId xmlns:a16="http://schemas.microsoft.com/office/drawing/2014/main" id="{A16E865D-B944-456F-80EA-037152469319}"/>
              </a:ext>
            </a:extLst>
          </p:cNvPr>
          <p:cNvSpPr txBox="1"/>
          <p:nvPr/>
        </p:nvSpPr>
        <p:spPr>
          <a:xfrm>
            <a:off x="3736485" y="6146746"/>
            <a:ext cx="5033750" cy="369332"/>
          </a:xfrm>
          <a:prstGeom prst="rect">
            <a:avLst/>
          </a:prstGeom>
          <a:noFill/>
        </p:spPr>
        <p:txBody>
          <a:bodyPr wrap="none" rtlCol="0">
            <a:spAutoFit/>
          </a:bodyPr>
          <a:lstStyle/>
          <a:p>
            <a:r>
              <a:rPr lang="zh-CN" altLang="en-US" dirty="0"/>
              <a:t>图</a:t>
            </a:r>
            <a:r>
              <a:rPr lang="en-US" altLang="zh-CN" dirty="0"/>
              <a:t>4.N2</a:t>
            </a:r>
            <a:r>
              <a:rPr lang="zh-CN" altLang="en-US" dirty="0"/>
              <a:t>等离子体刻蚀前后石墨烯的拉曼光谱对比</a:t>
            </a:r>
          </a:p>
        </p:txBody>
      </p:sp>
    </p:spTree>
    <p:extLst>
      <p:ext uri="{BB962C8B-B14F-4D97-AF65-F5344CB8AC3E}">
        <p14:creationId xmlns:p14="http://schemas.microsoft.com/office/powerpoint/2010/main" val="3259150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08606-2115-499A-B963-E029BC5A6F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3</a:t>
            </a:r>
            <a:r>
              <a:rPr lang="zh-CN" altLang="en-US" sz="3200" dirty="0">
                <a:solidFill>
                  <a:srgbClr val="24585F"/>
                </a:solidFill>
                <a:latin typeface="阿里巴巴普惠体 Medium" panose="00020600040101010101" charset="-122"/>
                <a:ea typeface="阿里巴巴普惠体 Medium" panose="00020600040101010101" charset="-122"/>
              </a:rPr>
              <a:t>、影响和作用机制</a:t>
            </a:r>
          </a:p>
        </p:txBody>
      </p:sp>
      <p:sp>
        <p:nvSpPr>
          <p:cNvPr id="2" name="文本框 1">
            <a:extLst>
              <a:ext uri="{FF2B5EF4-FFF2-40B4-BE49-F238E27FC236}">
                <a16:creationId xmlns:a16="http://schemas.microsoft.com/office/drawing/2014/main" id="{FA11D401-8F62-4A3E-82FC-37190B2478CA}"/>
              </a:ext>
            </a:extLst>
          </p:cNvPr>
          <p:cNvSpPr txBox="1"/>
          <p:nvPr/>
        </p:nvSpPr>
        <p:spPr>
          <a:xfrm>
            <a:off x="789634" y="862159"/>
            <a:ext cx="3219151" cy="461665"/>
          </a:xfrm>
          <a:prstGeom prst="rect">
            <a:avLst/>
          </a:prstGeom>
          <a:noFill/>
        </p:spPr>
        <p:txBody>
          <a:bodyPr wrap="none" rtlCol="0">
            <a:spAutoFit/>
          </a:bodyPr>
          <a:lstStyle/>
          <a:p>
            <a:r>
              <a:rPr lang="en-US" altLang="zh-CN" sz="2400" dirty="0"/>
              <a:t>3.1</a:t>
            </a:r>
            <a:r>
              <a:rPr lang="zh-CN" altLang="en-US" sz="2400" dirty="0"/>
              <a:t>对</a:t>
            </a:r>
            <a:r>
              <a:rPr lang="en-US" altLang="zh-CN" sz="2400" dirty="0" err="1"/>
              <a:t>AlN</a:t>
            </a:r>
            <a:r>
              <a:rPr lang="zh-CN" altLang="en-US" sz="2400" dirty="0"/>
              <a:t>外延层的影响</a:t>
            </a:r>
          </a:p>
        </p:txBody>
      </p:sp>
      <p:pic>
        <p:nvPicPr>
          <p:cNvPr id="5" name="图片 4">
            <a:extLst>
              <a:ext uri="{FF2B5EF4-FFF2-40B4-BE49-F238E27FC236}">
                <a16:creationId xmlns:a16="http://schemas.microsoft.com/office/drawing/2014/main" id="{4B7362FD-3BBE-46BC-837D-008CE437F6C0}"/>
              </a:ext>
            </a:extLst>
          </p:cNvPr>
          <p:cNvPicPr>
            <a:picLocks noChangeAspect="1"/>
          </p:cNvPicPr>
          <p:nvPr/>
        </p:nvPicPr>
        <p:blipFill>
          <a:blip r:embed="rId2"/>
          <a:stretch>
            <a:fillRect/>
          </a:stretch>
        </p:blipFill>
        <p:spPr>
          <a:xfrm>
            <a:off x="3005893" y="1243420"/>
            <a:ext cx="6180214" cy="2524844"/>
          </a:xfrm>
          <a:prstGeom prst="rect">
            <a:avLst/>
          </a:prstGeom>
        </p:spPr>
      </p:pic>
      <p:pic>
        <p:nvPicPr>
          <p:cNvPr id="7" name="图片 6">
            <a:extLst>
              <a:ext uri="{FF2B5EF4-FFF2-40B4-BE49-F238E27FC236}">
                <a16:creationId xmlns:a16="http://schemas.microsoft.com/office/drawing/2014/main" id="{E0A6E886-2510-48DF-9429-47E3E6CD1F35}"/>
              </a:ext>
            </a:extLst>
          </p:cNvPr>
          <p:cNvPicPr>
            <a:picLocks noChangeAspect="1"/>
          </p:cNvPicPr>
          <p:nvPr/>
        </p:nvPicPr>
        <p:blipFill>
          <a:blip r:embed="rId3"/>
          <a:stretch>
            <a:fillRect/>
          </a:stretch>
        </p:blipFill>
        <p:spPr>
          <a:xfrm>
            <a:off x="4499587" y="3988394"/>
            <a:ext cx="2990872" cy="2605107"/>
          </a:xfrm>
          <a:prstGeom prst="rect">
            <a:avLst/>
          </a:prstGeom>
        </p:spPr>
      </p:pic>
      <p:sp>
        <p:nvSpPr>
          <p:cNvPr id="8" name="文本框 7">
            <a:extLst>
              <a:ext uri="{FF2B5EF4-FFF2-40B4-BE49-F238E27FC236}">
                <a16:creationId xmlns:a16="http://schemas.microsoft.com/office/drawing/2014/main" id="{3F9AE128-721F-4DC2-BE62-87C7CA0625E7}"/>
              </a:ext>
            </a:extLst>
          </p:cNvPr>
          <p:cNvSpPr txBox="1"/>
          <p:nvPr/>
        </p:nvSpPr>
        <p:spPr>
          <a:xfrm>
            <a:off x="3409509" y="3707939"/>
            <a:ext cx="5776598" cy="369332"/>
          </a:xfrm>
          <a:prstGeom prst="rect">
            <a:avLst/>
          </a:prstGeom>
          <a:noFill/>
        </p:spPr>
        <p:txBody>
          <a:bodyPr wrap="square" rtlCol="0">
            <a:spAutoFit/>
          </a:bodyPr>
          <a:lstStyle/>
          <a:p>
            <a:r>
              <a:rPr lang="zh-CN" altLang="en-US" dirty="0"/>
              <a:t>图</a:t>
            </a:r>
            <a:r>
              <a:rPr lang="en-US" altLang="zh-CN" dirty="0"/>
              <a:t>5.</a:t>
            </a:r>
            <a:r>
              <a:rPr lang="zh-CN" altLang="en-US" dirty="0"/>
              <a:t>是否有石墨烯模板外延</a:t>
            </a:r>
            <a:r>
              <a:rPr lang="en-US" altLang="zh-CN" dirty="0" err="1"/>
              <a:t>AlN</a:t>
            </a:r>
            <a:r>
              <a:rPr lang="zh-CN" altLang="en-US" dirty="0"/>
              <a:t>的</a:t>
            </a:r>
            <a:r>
              <a:rPr lang="en-US" altLang="zh-CN" dirty="0"/>
              <a:t>(002)</a:t>
            </a:r>
            <a:r>
              <a:rPr lang="zh-CN" altLang="en-US" dirty="0"/>
              <a:t>和</a:t>
            </a:r>
            <a:r>
              <a:rPr lang="en-US" altLang="zh-CN" dirty="0"/>
              <a:t>(102)</a:t>
            </a:r>
            <a:r>
              <a:rPr lang="zh-CN" altLang="en-US" dirty="0"/>
              <a:t>面</a:t>
            </a:r>
            <a:r>
              <a:rPr lang="en-US" altLang="zh-CN" dirty="0"/>
              <a:t>XRC</a:t>
            </a:r>
            <a:r>
              <a:rPr lang="zh-CN" altLang="en-US" dirty="0"/>
              <a:t>曲线</a:t>
            </a:r>
          </a:p>
        </p:txBody>
      </p:sp>
      <p:sp>
        <p:nvSpPr>
          <p:cNvPr id="9" name="文本框 8">
            <a:extLst>
              <a:ext uri="{FF2B5EF4-FFF2-40B4-BE49-F238E27FC236}">
                <a16:creationId xmlns:a16="http://schemas.microsoft.com/office/drawing/2014/main" id="{1A28E70D-6D37-4645-B1E6-2428EBB1396A}"/>
              </a:ext>
            </a:extLst>
          </p:cNvPr>
          <p:cNvSpPr txBox="1"/>
          <p:nvPr/>
        </p:nvSpPr>
        <p:spPr>
          <a:xfrm>
            <a:off x="4998280" y="6426945"/>
            <a:ext cx="2599056" cy="369332"/>
          </a:xfrm>
          <a:prstGeom prst="rect">
            <a:avLst/>
          </a:prstGeom>
          <a:noFill/>
        </p:spPr>
        <p:txBody>
          <a:bodyPr wrap="square" rtlCol="0">
            <a:spAutoFit/>
          </a:bodyPr>
          <a:lstStyle/>
          <a:p>
            <a:r>
              <a:rPr lang="zh-CN" altLang="en-US" dirty="0"/>
              <a:t>图</a:t>
            </a:r>
            <a:r>
              <a:rPr lang="en-US" altLang="zh-CN" dirty="0"/>
              <a:t>6.</a:t>
            </a:r>
            <a:r>
              <a:rPr lang="zh-CN" altLang="en-US" dirty="0"/>
              <a:t>外延</a:t>
            </a:r>
            <a:r>
              <a:rPr lang="en-US" altLang="zh-CN" dirty="0" err="1"/>
              <a:t>AlN</a:t>
            </a:r>
            <a:r>
              <a:rPr lang="zh-CN" altLang="en-US" dirty="0"/>
              <a:t>的拉曼图</a:t>
            </a:r>
          </a:p>
        </p:txBody>
      </p:sp>
      <p:sp>
        <p:nvSpPr>
          <p:cNvPr id="10" name="文本框 9">
            <a:extLst>
              <a:ext uri="{FF2B5EF4-FFF2-40B4-BE49-F238E27FC236}">
                <a16:creationId xmlns:a16="http://schemas.microsoft.com/office/drawing/2014/main" id="{BAE881D8-3311-44A9-B75B-C810A5DA1F50}"/>
              </a:ext>
            </a:extLst>
          </p:cNvPr>
          <p:cNvSpPr txBox="1"/>
          <p:nvPr/>
        </p:nvSpPr>
        <p:spPr>
          <a:xfrm>
            <a:off x="7307272" y="5057991"/>
            <a:ext cx="4950175" cy="369332"/>
          </a:xfrm>
          <a:prstGeom prst="rect">
            <a:avLst/>
          </a:prstGeom>
          <a:noFill/>
        </p:spPr>
        <p:txBody>
          <a:bodyPr wrap="square" rtlCol="0">
            <a:spAutoFit/>
          </a:bodyPr>
          <a:lstStyle/>
          <a:p>
            <a:r>
              <a:rPr lang="en-US" altLang="zh-CN" dirty="0"/>
              <a:t>657.4cm</a:t>
            </a:r>
            <a:r>
              <a:rPr lang="en-US" altLang="zh-CN" baseline="30000" dirty="0"/>
              <a:t>-1</a:t>
            </a:r>
            <a:r>
              <a:rPr lang="zh-CN" altLang="en-US" dirty="0"/>
              <a:t>：一般无应变状态</a:t>
            </a:r>
            <a:r>
              <a:rPr lang="en-US" altLang="zh-CN" dirty="0" err="1">
                <a:latin typeface="Times New Roman" panose="02020603050405020304" pitchFamily="18" charset="0"/>
                <a:cs typeface="Times New Roman" panose="02020603050405020304" pitchFamily="18" charset="0"/>
              </a:rPr>
              <a:t>AlN</a:t>
            </a:r>
            <a:r>
              <a:rPr lang="zh-CN" altLang="en-US" dirty="0"/>
              <a:t>的</a:t>
            </a:r>
            <a:r>
              <a:rPr lang="en-US" altLang="zh-CN" dirty="0">
                <a:latin typeface="Times New Roman" panose="02020603050405020304" pitchFamily="18" charset="0"/>
                <a:cs typeface="Times New Roman" panose="02020603050405020304" pitchFamily="18" charset="0"/>
              </a:rPr>
              <a:t>E2(High)</a:t>
            </a:r>
            <a:r>
              <a:rPr lang="zh-CN" altLang="en-US" dirty="0"/>
              <a:t>峰位</a:t>
            </a:r>
          </a:p>
        </p:txBody>
      </p:sp>
      <p:sp>
        <p:nvSpPr>
          <p:cNvPr id="11" name="文本框 10">
            <a:extLst>
              <a:ext uri="{FF2B5EF4-FFF2-40B4-BE49-F238E27FC236}">
                <a16:creationId xmlns:a16="http://schemas.microsoft.com/office/drawing/2014/main" id="{7503B49B-0519-4DF0-AA62-3579D1539376}"/>
              </a:ext>
            </a:extLst>
          </p:cNvPr>
          <p:cNvSpPr txBox="1"/>
          <p:nvPr/>
        </p:nvSpPr>
        <p:spPr>
          <a:xfrm>
            <a:off x="789634" y="4396693"/>
            <a:ext cx="2546856" cy="2031325"/>
          </a:xfrm>
          <a:prstGeom prst="rect">
            <a:avLst/>
          </a:prstGeom>
          <a:noFill/>
        </p:spPr>
        <p:txBody>
          <a:bodyPr wrap="square" rtlCol="0">
            <a:spAutoFit/>
          </a:bodyPr>
          <a:lstStyle/>
          <a:p>
            <a:pPr>
              <a:lnSpc>
                <a:spcPct val="150000"/>
              </a:lnSpc>
            </a:pPr>
            <a:r>
              <a:rPr lang="zh-CN" altLang="en-US" dirty="0"/>
              <a:t>残余应变表征：残余应变会造成声子的频移，反映在拉曼光谱中拉曼峰位会发生相应改变</a:t>
            </a:r>
          </a:p>
          <a:p>
            <a:endParaRPr lang="zh-CN" altLang="en-US" dirty="0"/>
          </a:p>
        </p:txBody>
      </p:sp>
    </p:spTree>
    <p:extLst>
      <p:ext uri="{BB962C8B-B14F-4D97-AF65-F5344CB8AC3E}">
        <p14:creationId xmlns:p14="http://schemas.microsoft.com/office/powerpoint/2010/main" val="1919603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08606-2115-499A-B963-E029BC5A6F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3</a:t>
            </a:r>
            <a:r>
              <a:rPr lang="zh-CN" altLang="en-US" sz="3200" dirty="0">
                <a:solidFill>
                  <a:srgbClr val="24585F"/>
                </a:solidFill>
                <a:latin typeface="阿里巴巴普惠体 Medium" panose="00020600040101010101" charset="-122"/>
                <a:ea typeface="阿里巴巴普惠体 Medium" panose="00020600040101010101" charset="-122"/>
              </a:rPr>
              <a:t>、影响和作用机制</a:t>
            </a:r>
          </a:p>
        </p:txBody>
      </p:sp>
      <p:sp>
        <p:nvSpPr>
          <p:cNvPr id="8" name="文本框 7">
            <a:extLst>
              <a:ext uri="{FF2B5EF4-FFF2-40B4-BE49-F238E27FC236}">
                <a16:creationId xmlns:a16="http://schemas.microsoft.com/office/drawing/2014/main" id="{879CD9FA-7A36-42D6-8F80-8C481A3770AE}"/>
              </a:ext>
            </a:extLst>
          </p:cNvPr>
          <p:cNvSpPr txBox="1"/>
          <p:nvPr/>
        </p:nvSpPr>
        <p:spPr>
          <a:xfrm>
            <a:off x="2280964" y="5193494"/>
            <a:ext cx="7522125" cy="881139"/>
          </a:xfrm>
          <a:prstGeom prst="rect">
            <a:avLst/>
          </a:prstGeom>
          <a:noFill/>
        </p:spPr>
        <p:txBody>
          <a:bodyPr wrap="square" rtlCol="0">
            <a:spAutoFit/>
          </a:bodyPr>
          <a:lstStyle/>
          <a:p>
            <a:pPr>
              <a:lnSpc>
                <a:spcPct val="150000"/>
              </a:lnSpc>
            </a:pPr>
            <a:r>
              <a:rPr lang="zh-CN" altLang="en-US" dirty="0"/>
              <a:t>许多研究成果均标明：石墨烯缓冲层的引入能够</a:t>
            </a:r>
            <a:r>
              <a:rPr lang="zh-CN" altLang="en-US" dirty="0">
                <a:solidFill>
                  <a:srgbClr val="FF0000"/>
                </a:solidFill>
              </a:rPr>
              <a:t>促进</a:t>
            </a:r>
            <a:r>
              <a:rPr lang="en-US" altLang="zh-CN" dirty="0" err="1">
                <a:solidFill>
                  <a:srgbClr val="FF0000"/>
                </a:solidFill>
              </a:rPr>
              <a:t>AlN</a:t>
            </a:r>
            <a:r>
              <a:rPr lang="zh-CN" altLang="en-US" dirty="0">
                <a:solidFill>
                  <a:srgbClr val="FF0000"/>
                </a:solidFill>
              </a:rPr>
              <a:t>成核</a:t>
            </a:r>
            <a:r>
              <a:rPr lang="zh-CN" altLang="en-US" dirty="0"/>
              <a:t>，获得更平滑的表面，且</a:t>
            </a:r>
            <a:r>
              <a:rPr lang="en-US" altLang="zh-CN" dirty="0" err="1"/>
              <a:t>AlN</a:t>
            </a:r>
            <a:r>
              <a:rPr lang="zh-CN" altLang="en-US" dirty="0">
                <a:solidFill>
                  <a:srgbClr val="FF0000"/>
                </a:solidFill>
              </a:rPr>
              <a:t>外延生长质量提高，残余应变减小</a:t>
            </a:r>
          </a:p>
        </p:txBody>
      </p:sp>
      <p:pic>
        <p:nvPicPr>
          <p:cNvPr id="10" name="图片 9">
            <a:extLst>
              <a:ext uri="{FF2B5EF4-FFF2-40B4-BE49-F238E27FC236}">
                <a16:creationId xmlns:a16="http://schemas.microsoft.com/office/drawing/2014/main" id="{270D9D62-D6D1-4CE8-9595-511C0C531080}"/>
              </a:ext>
            </a:extLst>
          </p:cNvPr>
          <p:cNvPicPr>
            <a:picLocks noChangeAspect="1"/>
          </p:cNvPicPr>
          <p:nvPr/>
        </p:nvPicPr>
        <p:blipFill>
          <a:blip r:embed="rId2"/>
          <a:stretch>
            <a:fillRect/>
          </a:stretch>
        </p:blipFill>
        <p:spPr>
          <a:xfrm>
            <a:off x="2758586" y="1623963"/>
            <a:ext cx="6566883" cy="2983617"/>
          </a:xfrm>
          <a:prstGeom prst="rect">
            <a:avLst/>
          </a:prstGeom>
        </p:spPr>
      </p:pic>
      <p:sp>
        <p:nvSpPr>
          <p:cNvPr id="12" name="文本框 11">
            <a:extLst>
              <a:ext uri="{FF2B5EF4-FFF2-40B4-BE49-F238E27FC236}">
                <a16:creationId xmlns:a16="http://schemas.microsoft.com/office/drawing/2014/main" id="{3881853A-41CE-4FE9-8A8A-0BB85384D7CB}"/>
              </a:ext>
            </a:extLst>
          </p:cNvPr>
          <p:cNvSpPr txBox="1"/>
          <p:nvPr/>
        </p:nvSpPr>
        <p:spPr>
          <a:xfrm>
            <a:off x="7627302" y="6202473"/>
            <a:ext cx="4522721" cy="458074"/>
          </a:xfrm>
          <a:prstGeom prst="rect">
            <a:avLst/>
          </a:prstGeom>
          <a:noFill/>
        </p:spPr>
        <p:txBody>
          <a:bodyPr wrap="square">
            <a:spAutoFit/>
          </a:bodyPr>
          <a:lstStyle/>
          <a:p>
            <a:pPr lvl="0" algn="just">
              <a:lnSpc>
                <a:spcPct val="150000"/>
              </a:lnSpc>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Z.L. Chen, et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al,Adv</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Mater. 2019, 1807345</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29B87E6A-80EB-4C1C-810B-95E1242FA933}"/>
              </a:ext>
            </a:extLst>
          </p:cNvPr>
          <p:cNvSpPr txBox="1"/>
          <p:nvPr/>
        </p:nvSpPr>
        <p:spPr>
          <a:xfrm>
            <a:off x="2808939" y="4568887"/>
            <a:ext cx="7040710" cy="369332"/>
          </a:xfrm>
          <a:prstGeom prst="rect">
            <a:avLst/>
          </a:prstGeom>
          <a:noFill/>
        </p:spPr>
        <p:txBody>
          <a:bodyPr wrap="none" rtlCol="0">
            <a:spAutoFit/>
          </a:bodyPr>
          <a:lstStyle/>
          <a:p>
            <a:r>
              <a:rPr lang="zh-CN" altLang="en-US" dirty="0"/>
              <a:t>图</a:t>
            </a:r>
            <a:r>
              <a:rPr lang="en-US" altLang="zh-CN" dirty="0"/>
              <a:t>7.</a:t>
            </a:r>
            <a:r>
              <a:rPr lang="zh-CN" altLang="en-US" dirty="0"/>
              <a:t>蓝宝石</a:t>
            </a:r>
            <a:r>
              <a:rPr lang="en-US" altLang="zh-CN" dirty="0"/>
              <a:t>/</a:t>
            </a:r>
            <a:r>
              <a:rPr lang="zh-CN" altLang="en-US" dirty="0"/>
              <a:t>石墨烯上外延</a:t>
            </a:r>
            <a:r>
              <a:rPr lang="en-US" altLang="zh-CN" dirty="0" err="1"/>
              <a:t>AlN</a:t>
            </a:r>
            <a:r>
              <a:rPr lang="zh-CN" altLang="en-US" dirty="0"/>
              <a:t>的</a:t>
            </a:r>
            <a:r>
              <a:rPr lang="en-US" altLang="zh-CN" dirty="0"/>
              <a:t>AFM</a:t>
            </a:r>
            <a:r>
              <a:rPr lang="zh-CN" altLang="en-US" dirty="0"/>
              <a:t>图像及成核晶粒尺寸和密度统计</a:t>
            </a:r>
          </a:p>
        </p:txBody>
      </p:sp>
    </p:spTree>
    <p:extLst>
      <p:ext uri="{BB962C8B-B14F-4D97-AF65-F5344CB8AC3E}">
        <p14:creationId xmlns:p14="http://schemas.microsoft.com/office/powerpoint/2010/main" val="550301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E08606-2115-499A-B963-E029BC5A6F7F}"/>
              </a:ext>
            </a:extLst>
          </p:cNvPr>
          <p:cNvSpPr txBox="1"/>
          <p:nvPr/>
        </p:nvSpPr>
        <p:spPr>
          <a:xfrm>
            <a:off x="419113" y="248690"/>
            <a:ext cx="3890240" cy="584775"/>
          </a:xfrm>
          <a:prstGeom prst="rect">
            <a:avLst/>
          </a:prstGeom>
          <a:noFill/>
        </p:spPr>
        <p:txBody>
          <a:bodyPr wrap="square" rtlCol="0">
            <a:spAutoFit/>
          </a:bodyPr>
          <a:lstStyle/>
          <a:p>
            <a:pPr indent="0">
              <a:buNone/>
            </a:pPr>
            <a:r>
              <a:rPr lang="en-US" altLang="zh-CN" sz="3200" dirty="0">
                <a:solidFill>
                  <a:srgbClr val="24585F"/>
                </a:solidFill>
                <a:latin typeface="阿里巴巴普惠体 Medium" panose="00020600040101010101" charset="-122"/>
                <a:ea typeface="阿里巴巴普惠体 Medium" panose="00020600040101010101" charset="-122"/>
              </a:rPr>
              <a:t>3</a:t>
            </a:r>
            <a:r>
              <a:rPr lang="zh-CN" altLang="en-US" sz="3200" dirty="0">
                <a:solidFill>
                  <a:srgbClr val="24585F"/>
                </a:solidFill>
                <a:latin typeface="阿里巴巴普惠体 Medium" panose="00020600040101010101" charset="-122"/>
                <a:ea typeface="阿里巴巴普惠体 Medium" panose="00020600040101010101" charset="-122"/>
              </a:rPr>
              <a:t>、影响和作用机制</a:t>
            </a:r>
          </a:p>
        </p:txBody>
      </p:sp>
      <p:pic>
        <p:nvPicPr>
          <p:cNvPr id="3" name="图片 2">
            <a:extLst>
              <a:ext uri="{FF2B5EF4-FFF2-40B4-BE49-F238E27FC236}">
                <a16:creationId xmlns:a16="http://schemas.microsoft.com/office/drawing/2014/main" id="{13999F4A-14DE-490C-8EA7-DFD402928594}"/>
              </a:ext>
            </a:extLst>
          </p:cNvPr>
          <p:cNvPicPr>
            <a:picLocks noChangeAspect="1"/>
          </p:cNvPicPr>
          <p:nvPr/>
        </p:nvPicPr>
        <p:blipFill rotWithShape="1">
          <a:blip r:embed="rId2"/>
          <a:srcRect l="2570" t="5207" r="1084" b="3472"/>
          <a:stretch/>
        </p:blipFill>
        <p:spPr bwMode="auto">
          <a:xfrm>
            <a:off x="1607099" y="1500274"/>
            <a:ext cx="8162639" cy="3369368"/>
          </a:xfrm>
          <a:prstGeom prst="rect">
            <a:avLst/>
          </a:prstGeom>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D3C74EBA-DFCB-4C46-9AFD-1BE6ED1BCB0D}"/>
              </a:ext>
            </a:extLst>
          </p:cNvPr>
          <p:cNvSpPr txBox="1"/>
          <p:nvPr/>
        </p:nvSpPr>
        <p:spPr>
          <a:xfrm>
            <a:off x="2157494" y="5585968"/>
            <a:ext cx="7612244" cy="876458"/>
          </a:xfrm>
          <a:prstGeom prst="rect">
            <a:avLst/>
          </a:prstGeom>
          <a:noFill/>
        </p:spPr>
        <p:txBody>
          <a:bodyPr wrap="square">
            <a:spAutoFit/>
          </a:bodyPr>
          <a:lstStyle/>
          <a:p>
            <a:pPr>
              <a:lnSpc>
                <a:spcPct val="150000"/>
              </a:lnSpc>
            </a:pPr>
            <a:r>
              <a:rPr lang="zh-CN" altLang="en-US" sz="1800" dirty="0">
                <a:effectLst/>
                <a:ea typeface="宋体" panose="02010600030101010101" pitchFamily="2" charset="-122"/>
                <a:cs typeface="Times New Roman" panose="02020603050405020304" pitchFamily="18" charset="0"/>
              </a:rPr>
              <a:t>由</a:t>
            </a:r>
            <a:r>
              <a:rPr lang="zh-CN" altLang="zh-CN" sz="1800" dirty="0">
                <a:effectLst/>
                <a:ea typeface="宋体" panose="02010600030101010101" pitchFamily="2" charset="-122"/>
                <a:cs typeface="Times New Roman" panose="02020603050405020304" pitchFamily="18" charset="0"/>
              </a:rPr>
              <a:t>第一性原理计算</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 石墨烯的引入</a:t>
            </a:r>
            <a:r>
              <a:rPr lang="zh-CN" altLang="zh-CN" sz="1800" dirty="0">
                <a:solidFill>
                  <a:srgbClr val="FF0000"/>
                </a:solidFill>
                <a:effectLst/>
                <a:ea typeface="宋体" panose="02010600030101010101" pitchFamily="2" charset="-122"/>
                <a:cs typeface="Times New Roman" panose="02020603050405020304" pitchFamily="18" charset="0"/>
              </a:rPr>
              <a:t>显著降低了</a:t>
            </a:r>
            <a:r>
              <a:rPr lang="en-US" altLang="zh-CN" sz="1800" dirty="0">
                <a:solidFill>
                  <a:srgbClr val="FF0000"/>
                </a:solidFill>
                <a:effectLst/>
                <a:ea typeface="宋体" panose="02010600030101010101" pitchFamily="2" charset="-122"/>
              </a:rPr>
              <a:t>Al</a:t>
            </a:r>
            <a:r>
              <a:rPr lang="zh-CN" altLang="en-US" sz="1800" dirty="0">
                <a:solidFill>
                  <a:srgbClr val="FF0000"/>
                </a:solidFill>
                <a:effectLst/>
                <a:ea typeface="宋体" panose="02010600030101010101" pitchFamily="2" charset="-122"/>
              </a:rPr>
              <a:t>原子</a:t>
            </a:r>
            <a:r>
              <a:rPr lang="zh-CN" altLang="zh-CN" sz="1800" dirty="0">
                <a:solidFill>
                  <a:srgbClr val="FF0000"/>
                </a:solidFill>
                <a:effectLst/>
                <a:ea typeface="宋体" panose="02010600030101010101" pitchFamily="2" charset="-122"/>
                <a:cs typeface="Times New Roman" panose="02020603050405020304" pitchFamily="18" charset="0"/>
              </a:rPr>
              <a:t>的迁移势垒</a:t>
            </a:r>
            <a:r>
              <a:rPr lang="zh-CN" altLang="zh-CN" sz="1800" dirty="0">
                <a:effectLst/>
                <a:ea typeface="宋体" panose="02010600030101010101" pitchFamily="2" charset="-122"/>
                <a:cs typeface="Times New Roman" panose="02020603050405020304" pitchFamily="18" charset="0"/>
              </a:rPr>
              <a:t>，由</a:t>
            </a:r>
            <a:r>
              <a:rPr lang="en-US" altLang="zh-CN" sz="1800" dirty="0">
                <a:effectLst/>
                <a:ea typeface="宋体" panose="02010600030101010101" pitchFamily="2" charset="-122"/>
              </a:rPr>
              <a:t>1.02ev</a:t>
            </a:r>
            <a:r>
              <a:rPr lang="zh-CN" altLang="zh-CN" sz="1800" dirty="0">
                <a:effectLst/>
                <a:ea typeface="宋体" panose="02010600030101010101" pitchFamily="2" charset="-122"/>
                <a:cs typeface="Times New Roman" panose="02020603050405020304" pitchFamily="18" charset="0"/>
              </a:rPr>
              <a:t>减小到</a:t>
            </a:r>
            <a:r>
              <a:rPr lang="en-US" altLang="zh-CN" sz="1800" dirty="0">
                <a:effectLst/>
                <a:ea typeface="宋体" panose="02010600030101010101" pitchFamily="2" charset="-122"/>
              </a:rPr>
              <a:t>0.1ev</a:t>
            </a:r>
            <a:r>
              <a:rPr lang="zh-CN" altLang="en-US" sz="1800" dirty="0">
                <a:effectLst/>
                <a:ea typeface="宋体" panose="02010600030101010101" pitchFamily="2" charset="-122"/>
              </a:rPr>
              <a:t>以下</a:t>
            </a:r>
            <a:r>
              <a:rPr lang="zh-CN" altLang="zh-CN" sz="1800" dirty="0">
                <a:effectLst/>
                <a:ea typeface="宋体" panose="02010600030101010101" pitchFamily="2" charset="-122"/>
                <a:cs typeface="Times New Roman" panose="02020603050405020304" pitchFamily="18" charset="0"/>
              </a:rPr>
              <a:t>（见图</a:t>
            </a:r>
            <a:r>
              <a:rPr lang="en-US" altLang="zh-CN" sz="1800" dirty="0">
                <a:effectLst/>
                <a:ea typeface="宋体" panose="02010600030101010101" pitchFamily="2" charset="-122"/>
                <a:cs typeface="Times New Roman" panose="02020603050405020304" pitchFamily="18" charset="0"/>
              </a:rPr>
              <a:t>10</a:t>
            </a:r>
            <a:r>
              <a:rPr lang="zh-CN" altLang="zh-CN" sz="1800" dirty="0">
                <a:effectLst/>
                <a:ea typeface="宋体" panose="02010600030101010101" pitchFamily="2" charset="-122"/>
                <a:cs typeface="Times New Roman" panose="02020603050405020304" pitchFamily="18" charset="0"/>
              </a:rPr>
              <a:t>），增强</a:t>
            </a:r>
            <a:r>
              <a:rPr lang="en-US" altLang="zh-CN" sz="1800" dirty="0">
                <a:effectLst/>
                <a:ea typeface="宋体" panose="02010600030101010101" pitchFamily="2" charset="-122"/>
              </a:rPr>
              <a:t>Al</a:t>
            </a:r>
            <a:r>
              <a:rPr lang="zh-CN" altLang="zh-CN" sz="1800" dirty="0">
                <a:effectLst/>
                <a:ea typeface="宋体" panose="02010600030101010101" pitchFamily="2" charset="-122"/>
                <a:cs typeface="Times New Roman" panose="02020603050405020304" pitchFamily="18" charset="0"/>
              </a:rPr>
              <a:t>吸附原子的横向迁移</a:t>
            </a:r>
            <a:r>
              <a:rPr lang="zh-CN" altLang="en-US" sz="1800" dirty="0">
                <a:effectLst/>
                <a:ea typeface="宋体" panose="02010600030101010101" pitchFamily="2" charset="-122"/>
                <a:cs typeface="Times New Roman" panose="02020603050405020304" pitchFamily="18" charset="0"/>
              </a:rPr>
              <a:t>，有利于成核</a:t>
            </a:r>
            <a:endParaRPr lang="zh-CN" altLang="en-US" dirty="0"/>
          </a:p>
        </p:txBody>
      </p:sp>
      <p:sp>
        <p:nvSpPr>
          <p:cNvPr id="6" name="文本框 5">
            <a:extLst>
              <a:ext uri="{FF2B5EF4-FFF2-40B4-BE49-F238E27FC236}">
                <a16:creationId xmlns:a16="http://schemas.microsoft.com/office/drawing/2014/main" id="{45051C9E-88CE-43F2-BB99-ABF99AAE6C23}"/>
              </a:ext>
            </a:extLst>
          </p:cNvPr>
          <p:cNvSpPr txBox="1"/>
          <p:nvPr/>
        </p:nvSpPr>
        <p:spPr>
          <a:xfrm>
            <a:off x="906909" y="904646"/>
            <a:ext cx="1415772" cy="461665"/>
          </a:xfrm>
          <a:prstGeom prst="rect">
            <a:avLst/>
          </a:prstGeom>
          <a:noFill/>
        </p:spPr>
        <p:txBody>
          <a:bodyPr wrap="none" rtlCol="0">
            <a:spAutoFit/>
          </a:bodyPr>
          <a:lstStyle/>
          <a:p>
            <a:r>
              <a:rPr lang="zh-CN" altLang="en-US" sz="2400" dirty="0"/>
              <a:t>作用机制</a:t>
            </a:r>
          </a:p>
        </p:txBody>
      </p:sp>
      <p:sp>
        <p:nvSpPr>
          <p:cNvPr id="7" name="文本框 6">
            <a:extLst>
              <a:ext uri="{FF2B5EF4-FFF2-40B4-BE49-F238E27FC236}">
                <a16:creationId xmlns:a16="http://schemas.microsoft.com/office/drawing/2014/main" id="{1F2C46E3-E36B-462C-9653-CDA61AB89DC6}"/>
              </a:ext>
            </a:extLst>
          </p:cNvPr>
          <p:cNvSpPr txBox="1"/>
          <p:nvPr/>
        </p:nvSpPr>
        <p:spPr>
          <a:xfrm>
            <a:off x="2650117" y="5043139"/>
            <a:ext cx="7457491" cy="369332"/>
          </a:xfrm>
          <a:prstGeom prst="rect">
            <a:avLst/>
          </a:prstGeom>
          <a:noFill/>
        </p:spPr>
        <p:txBody>
          <a:bodyPr wrap="none" rtlCol="0">
            <a:spAutoFit/>
          </a:bodyPr>
          <a:lstStyle/>
          <a:p>
            <a:r>
              <a:rPr lang="zh-CN" altLang="en-US" dirty="0"/>
              <a:t>图</a:t>
            </a:r>
            <a:r>
              <a:rPr lang="en-US" altLang="zh-CN" dirty="0"/>
              <a:t>8.Al</a:t>
            </a:r>
            <a:r>
              <a:rPr lang="zh-CN" altLang="en-US" dirty="0"/>
              <a:t>原子</a:t>
            </a:r>
            <a:r>
              <a:rPr lang="en-US" altLang="zh-CN" dirty="0"/>
              <a:t>a)</a:t>
            </a:r>
            <a:r>
              <a:rPr lang="zh-CN" altLang="en-US" dirty="0"/>
              <a:t>在裸蓝宝石衬底表面的迁移势垒</a:t>
            </a:r>
            <a:r>
              <a:rPr lang="en-US" altLang="zh-CN" dirty="0"/>
              <a:t>b</a:t>
            </a:r>
            <a:r>
              <a:rPr lang="zh-CN" altLang="en-US" dirty="0"/>
              <a:t>）在石墨烯上的迁移势垒</a:t>
            </a:r>
            <a:endParaRPr lang="en-US" altLang="zh-CN" dirty="0"/>
          </a:p>
        </p:txBody>
      </p:sp>
    </p:spTree>
    <p:extLst>
      <p:ext uri="{BB962C8B-B14F-4D97-AF65-F5344CB8AC3E}">
        <p14:creationId xmlns:p14="http://schemas.microsoft.com/office/powerpoint/2010/main" val="33271949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PECIAL_SOURCE" val="bdnul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PECIAL_SOURCE" val="bdnul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TotalTime>
  <Words>1318</Words>
  <Application>Microsoft Office PowerPoint</Application>
  <PresentationFormat>宽屏</PresentationFormat>
  <Paragraphs>91</Paragraphs>
  <Slides>15</Slides>
  <Notes>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阿里巴巴普惠体</vt:lpstr>
      <vt:lpstr>阿里巴巴普惠体 Light</vt:lpstr>
      <vt:lpstr>阿里巴巴普惠体 Medium</vt:lpstr>
      <vt:lpstr>等线</vt:lpstr>
      <vt:lpstr>等线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昱成</dc:creator>
  <cp:lastModifiedBy>昱成 郭</cp:lastModifiedBy>
  <cp:revision>7</cp:revision>
  <dcterms:created xsi:type="dcterms:W3CDTF">2021-12-05T14:54:28Z</dcterms:created>
  <dcterms:modified xsi:type="dcterms:W3CDTF">2021-12-08T16:55:06Z</dcterms:modified>
</cp:coreProperties>
</file>